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530" r:id="rId4"/>
    <p:sldId id="531" r:id="rId5"/>
    <p:sldId id="258" r:id="rId6"/>
    <p:sldId id="532" r:id="rId7"/>
    <p:sldId id="535" r:id="rId8"/>
    <p:sldId id="533" r:id="rId9"/>
    <p:sldId id="534" r:id="rId10"/>
    <p:sldId id="260" r:id="rId11"/>
    <p:sldId id="536" r:id="rId12"/>
    <p:sldId id="263" r:id="rId13"/>
    <p:sldId id="538" r:id="rId14"/>
    <p:sldId id="539" r:id="rId15"/>
    <p:sldId id="540" r:id="rId16"/>
    <p:sldId id="264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404" autoAdjust="0"/>
  </p:normalViewPr>
  <p:slideViewPr>
    <p:cSldViewPr snapToGrid="0" snapToObjects="1">
      <p:cViewPr>
        <p:scale>
          <a:sx n="57" d="100"/>
          <a:sy n="57" d="100"/>
        </p:scale>
        <p:origin x="1486" y="1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3F8551-2970-4C7C-898D-781A8140D4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97FE444-ADB9-4B80-9428-91FE06EB4AE2}">
      <dgm:prSet/>
      <dgm:spPr/>
      <dgm:t>
        <a:bodyPr/>
        <a:lstStyle/>
        <a:p>
          <a:r>
            <a:rPr lang="en-US"/>
            <a:t>Programming: A Universal Language in the Digital Age. It is becoming a necessity across all disciplines.</a:t>
          </a:r>
        </a:p>
      </dgm:t>
    </dgm:pt>
    <dgm:pt modelId="{52BDD08D-F425-4330-ACEA-5DF8CCF27D90}" type="parTrans" cxnId="{371530F5-895B-4B76-AA43-0D5EDC5B5CBD}">
      <dgm:prSet/>
      <dgm:spPr/>
      <dgm:t>
        <a:bodyPr/>
        <a:lstStyle/>
        <a:p>
          <a:endParaRPr lang="en-US"/>
        </a:p>
      </dgm:t>
    </dgm:pt>
    <dgm:pt modelId="{B721C8DC-AB97-4AE0-A533-577858C560DC}" type="sibTrans" cxnId="{371530F5-895B-4B76-AA43-0D5EDC5B5CBD}">
      <dgm:prSet/>
      <dgm:spPr/>
      <dgm:t>
        <a:bodyPr/>
        <a:lstStyle/>
        <a:p>
          <a:endParaRPr lang="en-US"/>
        </a:p>
      </dgm:t>
    </dgm:pt>
    <dgm:pt modelId="{7049DC20-B67F-4F35-AB85-ECFD8A6CBB5F}">
      <dgm:prSet/>
      <dgm:spPr/>
      <dgm:t>
        <a:bodyPr/>
        <a:lstStyle/>
        <a:p>
          <a:r>
            <a:rPr lang="en-US"/>
            <a:t>Enables you to "stick your nose into any field" – a tool for interdisciplinary exploration.</a:t>
          </a:r>
        </a:p>
      </dgm:t>
    </dgm:pt>
    <dgm:pt modelId="{F7899BE3-902C-4189-BBDB-9B54838B7167}" type="parTrans" cxnId="{C8E649D9-D64C-4F52-BDAD-DDBCEDD5A326}">
      <dgm:prSet/>
      <dgm:spPr/>
      <dgm:t>
        <a:bodyPr/>
        <a:lstStyle/>
        <a:p>
          <a:endParaRPr lang="en-US"/>
        </a:p>
      </dgm:t>
    </dgm:pt>
    <dgm:pt modelId="{30A7C3D7-4990-4E13-BC03-C3FC759E39F5}" type="sibTrans" cxnId="{C8E649D9-D64C-4F52-BDAD-DDBCEDD5A326}">
      <dgm:prSet/>
      <dgm:spPr/>
      <dgm:t>
        <a:bodyPr/>
        <a:lstStyle/>
        <a:p>
          <a:endParaRPr lang="en-US"/>
        </a:p>
      </dgm:t>
    </dgm:pt>
    <dgm:pt modelId="{D05C56B3-2FB9-4BD8-B282-4FD8271E0E3F}">
      <dgm:prSet/>
      <dgm:spPr/>
      <dgm:t>
        <a:bodyPr/>
        <a:lstStyle/>
        <a:p>
          <a:r>
            <a:rPr lang="en-US"/>
            <a:t>Regardless of your field, programming empowers you to push boundaries and innovate.</a:t>
          </a:r>
        </a:p>
      </dgm:t>
    </dgm:pt>
    <dgm:pt modelId="{8013D1FD-C9DA-46CC-9A6B-43D2A768C615}" type="parTrans" cxnId="{8A3FDE37-B815-4414-BF7F-AEAD8D9B0AFD}">
      <dgm:prSet/>
      <dgm:spPr/>
      <dgm:t>
        <a:bodyPr/>
        <a:lstStyle/>
        <a:p>
          <a:endParaRPr lang="en-US"/>
        </a:p>
      </dgm:t>
    </dgm:pt>
    <dgm:pt modelId="{6781AE34-CA5C-4E60-BAB3-7C35BC152A97}" type="sibTrans" cxnId="{8A3FDE37-B815-4414-BF7F-AEAD8D9B0AFD}">
      <dgm:prSet/>
      <dgm:spPr/>
      <dgm:t>
        <a:bodyPr/>
        <a:lstStyle/>
        <a:p>
          <a:endParaRPr lang="en-US"/>
        </a:p>
      </dgm:t>
    </dgm:pt>
    <dgm:pt modelId="{DE954329-9E9B-4ECF-8708-4089DC5BE393}">
      <dgm:prSet/>
      <dgm:spPr/>
      <dgm:t>
        <a:bodyPr/>
        <a:lstStyle/>
        <a:p>
          <a:r>
            <a:rPr lang="en-US"/>
            <a:t>Essential for integrating specialized knowledge with cutting-edge tech.</a:t>
          </a:r>
        </a:p>
      </dgm:t>
    </dgm:pt>
    <dgm:pt modelId="{03A3A295-4154-4897-907D-DB940D640D38}" type="parTrans" cxnId="{48730AC3-D792-4155-9C9D-356DE0BDD122}">
      <dgm:prSet/>
      <dgm:spPr/>
      <dgm:t>
        <a:bodyPr/>
        <a:lstStyle/>
        <a:p>
          <a:endParaRPr lang="en-US"/>
        </a:p>
      </dgm:t>
    </dgm:pt>
    <dgm:pt modelId="{10720A58-41EC-4BD7-B5B9-B76FCCD9ED6D}" type="sibTrans" cxnId="{48730AC3-D792-4155-9C9D-356DE0BDD122}">
      <dgm:prSet/>
      <dgm:spPr/>
      <dgm:t>
        <a:bodyPr/>
        <a:lstStyle/>
        <a:p>
          <a:endParaRPr lang="en-US"/>
        </a:p>
      </dgm:t>
    </dgm:pt>
    <dgm:pt modelId="{160F17BB-80FD-4957-9B2E-4388DE02EB1E}">
      <dgm:prSet/>
      <dgm:spPr/>
      <dgm:t>
        <a:bodyPr/>
        <a:lstStyle/>
        <a:p>
          <a:r>
            <a:rPr lang="en-US"/>
            <a:t>Vital for navigating and commanding our digital assistants – from smartphones to AI.</a:t>
          </a:r>
        </a:p>
      </dgm:t>
    </dgm:pt>
    <dgm:pt modelId="{D5E99E00-C8B6-4739-AA14-D6BBDBE5AA0D}" type="parTrans" cxnId="{7FD33E22-481D-4C67-937F-EBDE19D0949E}">
      <dgm:prSet/>
      <dgm:spPr/>
      <dgm:t>
        <a:bodyPr/>
        <a:lstStyle/>
        <a:p>
          <a:endParaRPr lang="en-US"/>
        </a:p>
      </dgm:t>
    </dgm:pt>
    <dgm:pt modelId="{C645678D-A519-40E9-8422-FD3389D60A4E}" type="sibTrans" cxnId="{7FD33E22-481D-4C67-937F-EBDE19D0949E}">
      <dgm:prSet/>
      <dgm:spPr/>
      <dgm:t>
        <a:bodyPr/>
        <a:lstStyle/>
        <a:p>
          <a:endParaRPr lang="en-US"/>
        </a:p>
      </dgm:t>
    </dgm:pt>
    <dgm:pt modelId="{23CA6477-27B7-40D2-96A3-A5B68602E950}">
      <dgm:prSet/>
      <dgm:spPr/>
      <dgm:t>
        <a:bodyPr/>
        <a:lstStyle/>
        <a:p>
          <a:r>
            <a:rPr lang="en-US"/>
            <a:t>A key driver for productivity, efficiency, and new interdisciplinary knowledge creation .</a:t>
          </a:r>
        </a:p>
      </dgm:t>
    </dgm:pt>
    <dgm:pt modelId="{B3876ADC-43CB-46A8-B623-199D9243391E}" type="parTrans" cxnId="{16CB8717-9E77-40A2-B90B-B2B31D655459}">
      <dgm:prSet/>
      <dgm:spPr/>
      <dgm:t>
        <a:bodyPr/>
        <a:lstStyle/>
        <a:p>
          <a:endParaRPr lang="en-US"/>
        </a:p>
      </dgm:t>
    </dgm:pt>
    <dgm:pt modelId="{255C91D0-8EF1-4CF1-AB66-DF59DFFE53FF}" type="sibTrans" cxnId="{16CB8717-9E77-40A2-B90B-B2B31D655459}">
      <dgm:prSet/>
      <dgm:spPr/>
      <dgm:t>
        <a:bodyPr/>
        <a:lstStyle/>
        <a:p>
          <a:endParaRPr lang="en-US"/>
        </a:p>
      </dgm:t>
    </dgm:pt>
    <dgm:pt modelId="{20B2A6BF-10C1-44A8-A71A-0A2E8A980F38}" type="pres">
      <dgm:prSet presAssocID="{7F3F8551-2970-4C7C-898D-781A8140D4FD}" presName="root" presStyleCnt="0">
        <dgm:presLayoutVars>
          <dgm:dir/>
          <dgm:resizeHandles val="exact"/>
        </dgm:presLayoutVars>
      </dgm:prSet>
      <dgm:spPr/>
    </dgm:pt>
    <dgm:pt modelId="{4C6E3387-465D-442D-91E2-0E28C3DF7A59}" type="pres">
      <dgm:prSet presAssocID="{D97FE444-ADB9-4B80-9428-91FE06EB4AE2}" presName="compNode" presStyleCnt="0"/>
      <dgm:spPr/>
    </dgm:pt>
    <dgm:pt modelId="{9C5F7F44-7230-4D6D-8881-01ECA62487D4}" type="pres">
      <dgm:prSet presAssocID="{D97FE444-ADB9-4B80-9428-91FE06EB4AE2}" presName="bgRect" presStyleLbl="bgShp" presStyleIdx="0" presStyleCnt="3"/>
      <dgm:spPr/>
    </dgm:pt>
    <dgm:pt modelId="{DFF57136-380D-4B82-9A01-78529B4F2886}" type="pres">
      <dgm:prSet presAssocID="{D97FE444-ADB9-4B80-9428-91FE06EB4AE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02B42C0A-BCA3-4B40-8EF1-E0B6E2F8B067}" type="pres">
      <dgm:prSet presAssocID="{D97FE444-ADB9-4B80-9428-91FE06EB4AE2}" presName="spaceRect" presStyleCnt="0"/>
      <dgm:spPr/>
    </dgm:pt>
    <dgm:pt modelId="{83C7E35F-823C-495D-89AE-ACB69F50F563}" type="pres">
      <dgm:prSet presAssocID="{D97FE444-ADB9-4B80-9428-91FE06EB4AE2}" presName="parTx" presStyleLbl="revTx" presStyleIdx="0" presStyleCnt="5">
        <dgm:presLayoutVars>
          <dgm:chMax val="0"/>
          <dgm:chPref val="0"/>
        </dgm:presLayoutVars>
      </dgm:prSet>
      <dgm:spPr/>
    </dgm:pt>
    <dgm:pt modelId="{374AF4F2-1314-4FFC-B0FD-0F0551B7AEBA}" type="pres">
      <dgm:prSet presAssocID="{B721C8DC-AB97-4AE0-A533-577858C560DC}" presName="sibTrans" presStyleCnt="0"/>
      <dgm:spPr/>
    </dgm:pt>
    <dgm:pt modelId="{6F48BC12-18AB-4B5B-AA04-ED4F5CF4C21B}" type="pres">
      <dgm:prSet presAssocID="{7049DC20-B67F-4F35-AB85-ECFD8A6CBB5F}" presName="compNode" presStyleCnt="0"/>
      <dgm:spPr/>
    </dgm:pt>
    <dgm:pt modelId="{89978C2F-B4AE-447B-9FCC-8E9816544476}" type="pres">
      <dgm:prSet presAssocID="{7049DC20-B67F-4F35-AB85-ECFD8A6CBB5F}" presName="bgRect" presStyleLbl="bgShp" presStyleIdx="1" presStyleCnt="3"/>
      <dgm:spPr/>
    </dgm:pt>
    <dgm:pt modelId="{E21C2AB2-87A8-4940-BE5B-E61494ABE860}" type="pres">
      <dgm:prSet presAssocID="{7049DC20-B67F-4F35-AB85-ECFD8A6CBB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6EB7F164-2FE1-4018-B47F-33684447FF53}" type="pres">
      <dgm:prSet presAssocID="{7049DC20-B67F-4F35-AB85-ECFD8A6CBB5F}" presName="spaceRect" presStyleCnt="0"/>
      <dgm:spPr/>
    </dgm:pt>
    <dgm:pt modelId="{4D5E45BC-D57E-48F9-A347-C55DCAFA9ACD}" type="pres">
      <dgm:prSet presAssocID="{7049DC20-B67F-4F35-AB85-ECFD8A6CBB5F}" presName="parTx" presStyleLbl="revTx" presStyleIdx="1" presStyleCnt="5">
        <dgm:presLayoutVars>
          <dgm:chMax val="0"/>
          <dgm:chPref val="0"/>
        </dgm:presLayoutVars>
      </dgm:prSet>
      <dgm:spPr/>
    </dgm:pt>
    <dgm:pt modelId="{B610BD69-6441-4846-9C43-30E2DBCB7B40}" type="pres">
      <dgm:prSet presAssocID="{7049DC20-B67F-4F35-AB85-ECFD8A6CBB5F}" presName="desTx" presStyleLbl="revTx" presStyleIdx="2" presStyleCnt="5">
        <dgm:presLayoutVars/>
      </dgm:prSet>
      <dgm:spPr/>
    </dgm:pt>
    <dgm:pt modelId="{47E6ED9C-62D4-4E04-8B0F-744CE9639C2A}" type="pres">
      <dgm:prSet presAssocID="{30A7C3D7-4990-4E13-BC03-C3FC759E39F5}" presName="sibTrans" presStyleCnt="0"/>
      <dgm:spPr/>
    </dgm:pt>
    <dgm:pt modelId="{5A9A005E-5D98-4A92-99D8-A7ABB7E8D758}" type="pres">
      <dgm:prSet presAssocID="{160F17BB-80FD-4957-9B2E-4388DE02EB1E}" presName="compNode" presStyleCnt="0"/>
      <dgm:spPr/>
    </dgm:pt>
    <dgm:pt modelId="{915ED2AF-95DF-42CE-9AED-D84385ADE59B}" type="pres">
      <dgm:prSet presAssocID="{160F17BB-80FD-4957-9B2E-4388DE02EB1E}" presName="bgRect" presStyleLbl="bgShp" presStyleIdx="2" presStyleCnt="3"/>
      <dgm:spPr/>
    </dgm:pt>
    <dgm:pt modelId="{AEA18D89-A05B-4975-A214-2E2FC3BAFD1C}" type="pres">
      <dgm:prSet presAssocID="{160F17BB-80FD-4957-9B2E-4388DE02EB1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6988FCA7-1590-47B7-AA56-5FF5F4869639}" type="pres">
      <dgm:prSet presAssocID="{160F17BB-80FD-4957-9B2E-4388DE02EB1E}" presName="spaceRect" presStyleCnt="0"/>
      <dgm:spPr/>
    </dgm:pt>
    <dgm:pt modelId="{E9B1BC38-3FF9-46DA-B5D2-471580A3FE5B}" type="pres">
      <dgm:prSet presAssocID="{160F17BB-80FD-4957-9B2E-4388DE02EB1E}" presName="parTx" presStyleLbl="revTx" presStyleIdx="3" presStyleCnt="5">
        <dgm:presLayoutVars>
          <dgm:chMax val="0"/>
          <dgm:chPref val="0"/>
        </dgm:presLayoutVars>
      </dgm:prSet>
      <dgm:spPr/>
    </dgm:pt>
    <dgm:pt modelId="{7A1207E8-D3A0-4475-8854-3889ADD04D76}" type="pres">
      <dgm:prSet presAssocID="{160F17BB-80FD-4957-9B2E-4388DE02EB1E}" presName="desTx" presStyleLbl="revTx" presStyleIdx="4" presStyleCnt="5">
        <dgm:presLayoutVars/>
      </dgm:prSet>
      <dgm:spPr/>
    </dgm:pt>
  </dgm:ptLst>
  <dgm:cxnLst>
    <dgm:cxn modelId="{16CB8717-9E77-40A2-B90B-B2B31D655459}" srcId="{160F17BB-80FD-4957-9B2E-4388DE02EB1E}" destId="{23CA6477-27B7-40D2-96A3-A5B68602E950}" srcOrd="0" destOrd="0" parTransId="{B3876ADC-43CB-46A8-B623-199D9243391E}" sibTransId="{255C91D0-8EF1-4CF1-AB66-DF59DFFE53FF}"/>
    <dgm:cxn modelId="{172E3F1A-F516-4C79-9914-B83A1AEC5E1E}" type="presOf" srcId="{DE954329-9E9B-4ECF-8708-4089DC5BE393}" destId="{B610BD69-6441-4846-9C43-30E2DBCB7B40}" srcOrd="0" destOrd="1" presId="urn:microsoft.com/office/officeart/2018/2/layout/IconVerticalSolidList"/>
    <dgm:cxn modelId="{7FD33E22-481D-4C67-937F-EBDE19D0949E}" srcId="{7F3F8551-2970-4C7C-898D-781A8140D4FD}" destId="{160F17BB-80FD-4957-9B2E-4388DE02EB1E}" srcOrd="2" destOrd="0" parTransId="{D5E99E00-C8B6-4739-AA14-D6BBDBE5AA0D}" sibTransId="{C645678D-A519-40E9-8422-FD3389D60A4E}"/>
    <dgm:cxn modelId="{8A3FDE37-B815-4414-BF7F-AEAD8D9B0AFD}" srcId="{7049DC20-B67F-4F35-AB85-ECFD8A6CBB5F}" destId="{D05C56B3-2FB9-4BD8-B282-4FD8271E0E3F}" srcOrd="0" destOrd="0" parTransId="{8013D1FD-C9DA-46CC-9A6B-43D2A768C615}" sibTransId="{6781AE34-CA5C-4E60-BAB3-7C35BC152A97}"/>
    <dgm:cxn modelId="{FFBBD361-613F-482E-8115-2A046DC69C43}" type="presOf" srcId="{160F17BB-80FD-4957-9B2E-4388DE02EB1E}" destId="{E9B1BC38-3FF9-46DA-B5D2-471580A3FE5B}" srcOrd="0" destOrd="0" presId="urn:microsoft.com/office/officeart/2018/2/layout/IconVerticalSolidList"/>
    <dgm:cxn modelId="{55227576-5C51-41C7-9E89-28A0D0BB4752}" type="presOf" srcId="{7049DC20-B67F-4F35-AB85-ECFD8A6CBB5F}" destId="{4D5E45BC-D57E-48F9-A347-C55DCAFA9ACD}" srcOrd="0" destOrd="0" presId="urn:microsoft.com/office/officeart/2018/2/layout/IconVerticalSolidList"/>
    <dgm:cxn modelId="{26B0D384-5D97-4F0A-965E-D24F366182AD}" type="presOf" srcId="{D97FE444-ADB9-4B80-9428-91FE06EB4AE2}" destId="{83C7E35F-823C-495D-89AE-ACB69F50F563}" srcOrd="0" destOrd="0" presId="urn:microsoft.com/office/officeart/2018/2/layout/IconVerticalSolidList"/>
    <dgm:cxn modelId="{E6203E8B-B6E6-497B-AA5D-8261EDB4F099}" type="presOf" srcId="{7F3F8551-2970-4C7C-898D-781A8140D4FD}" destId="{20B2A6BF-10C1-44A8-A71A-0A2E8A980F38}" srcOrd="0" destOrd="0" presId="urn:microsoft.com/office/officeart/2018/2/layout/IconVerticalSolidList"/>
    <dgm:cxn modelId="{51E591A8-B934-4E88-8612-5E432695068C}" type="presOf" srcId="{D05C56B3-2FB9-4BD8-B282-4FD8271E0E3F}" destId="{B610BD69-6441-4846-9C43-30E2DBCB7B40}" srcOrd="0" destOrd="0" presId="urn:microsoft.com/office/officeart/2018/2/layout/IconVerticalSolidList"/>
    <dgm:cxn modelId="{D84A32AF-BA21-41C1-9E3A-5FC94D757B40}" type="presOf" srcId="{23CA6477-27B7-40D2-96A3-A5B68602E950}" destId="{7A1207E8-D3A0-4475-8854-3889ADD04D76}" srcOrd="0" destOrd="0" presId="urn:microsoft.com/office/officeart/2018/2/layout/IconVerticalSolidList"/>
    <dgm:cxn modelId="{48730AC3-D792-4155-9C9D-356DE0BDD122}" srcId="{7049DC20-B67F-4F35-AB85-ECFD8A6CBB5F}" destId="{DE954329-9E9B-4ECF-8708-4089DC5BE393}" srcOrd="1" destOrd="0" parTransId="{03A3A295-4154-4897-907D-DB940D640D38}" sibTransId="{10720A58-41EC-4BD7-B5B9-B76FCCD9ED6D}"/>
    <dgm:cxn modelId="{C8E649D9-D64C-4F52-BDAD-DDBCEDD5A326}" srcId="{7F3F8551-2970-4C7C-898D-781A8140D4FD}" destId="{7049DC20-B67F-4F35-AB85-ECFD8A6CBB5F}" srcOrd="1" destOrd="0" parTransId="{F7899BE3-902C-4189-BBDB-9B54838B7167}" sibTransId="{30A7C3D7-4990-4E13-BC03-C3FC759E39F5}"/>
    <dgm:cxn modelId="{371530F5-895B-4B76-AA43-0D5EDC5B5CBD}" srcId="{7F3F8551-2970-4C7C-898D-781A8140D4FD}" destId="{D97FE444-ADB9-4B80-9428-91FE06EB4AE2}" srcOrd="0" destOrd="0" parTransId="{52BDD08D-F425-4330-ACEA-5DF8CCF27D90}" sibTransId="{B721C8DC-AB97-4AE0-A533-577858C560DC}"/>
    <dgm:cxn modelId="{DCE1DC57-A026-4FF5-A4FD-FF3CDC19D5A8}" type="presParOf" srcId="{20B2A6BF-10C1-44A8-A71A-0A2E8A980F38}" destId="{4C6E3387-465D-442D-91E2-0E28C3DF7A59}" srcOrd="0" destOrd="0" presId="urn:microsoft.com/office/officeart/2018/2/layout/IconVerticalSolidList"/>
    <dgm:cxn modelId="{E6BFA03C-DA29-4D37-BB74-4351BB87FCCC}" type="presParOf" srcId="{4C6E3387-465D-442D-91E2-0E28C3DF7A59}" destId="{9C5F7F44-7230-4D6D-8881-01ECA62487D4}" srcOrd="0" destOrd="0" presId="urn:microsoft.com/office/officeart/2018/2/layout/IconVerticalSolidList"/>
    <dgm:cxn modelId="{50FD3673-1B62-43B3-9308-C9CF11CF82D7}" type="presParOf" srcId="{4C6E3387-465D-442D-91E2-0E28C3DF7A59}" destId="{DFF57136-380D-4B82-9A01-78529B4F2886}" srcOrd="1" destOrd="0" presId="urn:microsoft.com/office/officeart/2018/2/layout/IconVerticalSolidList"/>
    <dgm:cxn modelId="{54A01627-D5FA-43B9-ADE9-DF808582F818}" type="presParOf" srcId="{4C6E3387-465D-442D-91E2-0E28C3DF7A59}" destId="{02B42C0A-BCA3-4B40-8EF1-E0B6E2F8B067}" srcOrd="2" destOrd="0" presId="urn:microsoft.com/office/officeart/2018/2/layout/IconVerticalSolidList"/>
    <dgm:cxn modelId="{9BFFD23D-7981-4BC7-AB46-9E6409632A9E}" type="presParOf" srcId="{4C6E3387-465D-442D-91E2-0E28C3DF7A59}" destId="{83C7E35F-823C-495D-89AE-ACB69F50F563}" srcOrd="3" destOrd="0" presId="urn:microsoft.com/office/officeart/2018/2/layout/IconVerticalSolidList"/>
    <dgm:cxn modelId="{BA1C637D-B573-4D52-B719-FCFE8150794B}" type="presParOf" srcId="{20B2A6BF-10C1-44A8-A71A-0A2E8A980F38}" destId="{374AF4F2-1314-4FFC-B0FD-0F0551B7AEBA}" srcOrd="1" destOrd="0" presId="urn:microsoft.com/office/officeart/2018/2/layout/IconVerticalSolidList"/>
    <dgm:cxn modelId="{25A9DE8C-95DD-471C-816A-BD771C01709E}" type="presParOf" srcId="{20B2A6BF-10C1-44A8-A71A-0A2E8A980F38}" destId="{6F48BC12-18AB-4B5B-AA04-ED4F5CF4C21B}" srcOrd="2" destOrd="0" presId="urn:microsoft.com/office/officeart/2018/2/layout/IconVerticalSolidList"/>
    <dgm:cxn modelId="{4D589B69-6DBC-48B8-B732-7E95BB6E2592}" type="presParOf" srcId="{6F48BC12-18AB-4B5B-AA04-ED4F5CF4C21B}" destId="{89978C2F-B4AE-447B-9FCC-8E9816544476}" srcOrd="0" destOrd="0" presId="urn:microsoft.com/office/officeart/2018/2/layout/IconVerticalSolidList"/>
    <dgm:cxn modelId="{4392EF64-DC53-4FDC-9D38-43054A2865C8}" type="presParOf" srcId="{6F48BC12-18AB-4B5B-AA04-ED4F5CF4C21B}" destId="{E21C2AB2-87A8-4940-BE5B-E61494ABE860}" srcOrd="1" destOrd="0" presId="urn:microsoft.com/office/officeart/2018/2/layout/IconVerticalSolidList"/>
    <dgm:cxn modelId="{EDBFD5D5-CF82-4C5E-900D-3754F7502EA2}" type="presParOf" srcId="{6F48BC12-18AB-4B5B-AA04-ED4F5CF4C21B}" destId="{6EB7F164-2FE1-4018-B47F-33684447FF53}" srcOrd="2" destOrd="0" presId="urn:microsoft.com/office/officeart/2018/2/layout/IconVerticalSolidList"/>
    <dgm:cxn modelId="{82C8B280-3A41-444D-BF16-9F34E1BF43D0}" type="presParOf" srcId="{6F48BC12-18AB-4B5B-AA04-ED4F5CF4C21B}" destId="{4D5E45BC-D57E-48F9-A347-C55DCAFA9ACD}" srcOrd="3" destOrd="0" presId="urn:microsoft.com/office/officeart/2018/2/layout/IconVerticalSolidList"/>
    <dgm:cxn modelId="{DE45953B-35E7-4CBE-B103-67413BE59BE5}" type="presParOf" srcId="{6F48BC12-18AB-4B5B-AA04-ED4F5CF4C21B}" destId="{B610BD69-6441-4846-9C43-30E2DBCB7B40}" srcOrd="4" destOrd="0" presId="urn:microsoft.com/office/officeart/2018/2/layout/IconVerticalSolidList"/>
    <dgm:cxn modelId="{2E358224-2231-4448-943D-564E56BEFEC8}" type="presParOf" srcId="{20B2A6BF-10C1-44A8-A71A-0A2E8A980F38}" destId="{47E6ED9C-62D4-4E04-8B0F-744CE9639C2A}" srcOrd="3" destOrd="0" presId="urn:microsoft.com/office/officeart/2018/2/layout/IconVerticalSolidList"/>
    <dgm:cxn modelId="{3E664544-726A-4A58-8599-01655430108D}" type="presParOf" srcId="{20B2A6BF-10C1-44A8-A71A-0A2E8A980F38}" destId="{5A9A005E-5D98-4A92-99D8-A7ABB7E8D758}" srcOrd="4" destOrd="0" presId="urn:microsoft.com/office/officeart/2018/2/layout/IconVerticalSolidList"/>
    <dgm:cxn modelId="{400CF65C-2001-400F-A5E4-54C40364253E}" type="presParOf" srcId="{5A9A005E-5D98-4A92-99D8-A7ABB7E8D758}" destId="{915ED2AF-95DF-42CE-9AED-D84385ADE59B}" srcOrd="0" destOrd="0" presId="urn:microsoft.com/office/officeart/2018/2/layout/IconVerticalSolidList"/>
    <dgm:cxn modelId="{09846341-2612-4E47-A3EC-887EBB62FC68}" type="presParOf" srcId="{5A9A005E-5D98-4A92-99D8-A7ABB7E8D758}" destId="{AEA18D89-A05B-4975-A214-2E2FC3BAFD1C}" srcOrd="1" destOrd="0" presId="urn:microsoft.com/office/officeart/2018/2/layout/IconVerticalSolidList"/>
    <dgm:cxn modelId="{CC1758C6-E47F-46E9-B429-169B9C3E603B}" type="presParOf" srcId="{5A9A005E-5D98-4A92-99D8-A7ABB7E8D758}" destId="{6988FCA7-1590-47B7-AA56-5FF5F4869639}" srcOrd="2" destOrd="0" presId="urn:microsoft.com/office/officeart/2018/2/layout/IconVerticalSolidList"/>
    <dgm:cxn modelId="{53ADD8D6-0129-4862-9A22-D855C79AC43D}" type="presParOf" srcId="{5A9A005E-5D98-4A92-99D8-A7ABB7E8D758}" destId="{E9B1BC38-3FF9-46DA-B5D2-471580A3FE5B}" srcOrd="3" destOrd="0" presId="urn:microsoft.com/office/officeart/2018/2/layout/IconVerticalSolidList"/>
    <dgm:cxn modelId="{6BC17A0B-D245-41CE-96BD-BE1A55C0613E}" type="presParOf" srcId="{5A9A005E-5D98-4A92-99D8-A7ABB7E8D758}" destId="{7A1207E8-D3A0-4475-8854-3889ADD04D76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EA410B-2789-49C9-9671-E021E5B74FC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22438FBD-0FFF-4E5A-9816-4EFE64AF63CF}">
      <dgm:prSet/>
      <dgm:spPr/>
      <dgm:t>
        <a:bodyPr/>
        <a:lstStyle/>
        <a:p>
          <a:r>
            <a:rPr lang="en-US"/>
            <a:t>Emergence of 'Computational' fields – blending traditional study with digital innovation.</a:t>
          </a:r>
        </a:p>
      </dgm:t>
    </dgm:pt>
    <dgm:pt modelId="{FC8C95C1-B500-44C5-B697-576D593C1385}" type="parTrans" cxnId="{1BA82005-FEFF-47BC-9CE3-DEC52C486483}">
      <dgm:prSet/>
      <dgm:spPr/>
      <dgm:t>
        <a:bodyPr/>
        <a:lstStyle/>
        <a:p>
          <a:endParaRPr lang="en-US"/>
        </a:p>
      </dgm:t>
    </dgm:pt>
    <dgm:pt modelId="{B0206726-C15C-4071-ABE9-2427DF28D314}" type="sibTrans" cxnId="{1BA82005-FEFF-47BC-9CE3-DEC52C486483}">
      <dgm:prSet/>
      <dgm:spPr/>
      <dgm:t>
        <a:bodyPr/>
        <a:lstStyle/>
        <a:p>
          <a:endParaRPr lang="en-US"/>
        </a:p>
      </dgm:t>
    </dgm:pt>
    <dgm:pt modelId="{EBFC6834-F52C-4F0D-9BAD-84B027C6A37A}">
      <dgm:prSet/>
      <dgm:spPr/>
      <dgm:t>
        <a:bodyPr/>
        <a:lstStyle/>
        <a:p>
          <a:r>
            <a:rPr lang="en-US"/>
            <a:t>Examples: Computational Neuroscience, Computational Biology, </a:t>
          </a:r>
        </a:p>
      </dgm:t>
    </dgm:pt>
    <dgm:pt modelId="{483C1519-7A03-4467-A689-0DF0CFCB605F}" type="parTrans" cxnId="{DE7F06A1-7E0E-4721-ACDA-393D05D016E5}">
      <dgm:prSet/>
      <dgm:spPr/>
      <dgm:t>
        <a:bodyPr/>
        <a:lstStyle/>
        <a:p>
          <a:endParaRPr lang="en-US"/>
        </a:p>
      </dgm:t>
    </dgm:pt>
    <dgm:pt modelId="{58565C4E-B935-4E7A-B342-0B95AC343111}" type="sibTrans" cxnId="{DE7F06A1-7E0E-4721-ACDA-393D05D016E5}">
      <dgm:prSet/>
      <dgm:spPr/>
      <dgm:t>
        <a:bodyPr/>
        <a:lstStyle/>
        <a:p>
          <a:endParaRPr lang="en-US"/>
        </a:p>
      </dgm:t>
    </dgm:pt>
    <dgm:pt modelId="{55540E8D-6753-40DD-B237-41FB9DE8D8A2}">
      <dgm:prSet/>
      <dgm:spPr/>
      <dgm:t>
        <a:bodyPr/>
        <a:lstStyle/>
        <a:p>
          <a:r>
            <a:rPr lang="en-US"/>
            <a:t>Shift toward data-driven analysis and high-level problem-solving.</a:t>
          </a:r>
        </a:p>
      </dgm:t>
    </dgm:pt>
    <dgm:pt modelId="{1A2BA05A-3FC7-4E89-ADE4-C5674B7FD9B4}" type="parTrans" cxnId="{B8F03AA3-19E8-45BF-AFF6-AF55A38AF031}">
      <dgm:prSet/>
      <dgm:spPr/>
      <dgm:t>
        <a:bodyPr/>
        <a:lstStyle/>
        <a:p>
          <a:endParaRPr lang="en-US"/>
        </a:p>
      </dgm:t>
    </dgm:pt>
    <dgm:pt modelId="{50F5CD66-7E3A-49FF-B412-C6BCECF1AA2A}" type="sibTrans" cxnId="{B8F03AA3-19E8-45BF-AFF6-AF55A38AF031}">
      <dgm:prSet/>
      <dgm:spPr/>
      <dgm:t>
        <a:bodyPr/>
        <a:lstStyle/>
        <a:p>
          <a:endParaRPr lang="en-US"/>
        </a:p>
      </dgm:t>
    </dgm:pt>
    <dgm:pt modelId="{B42CEBBA-7452-4CE6-87C2-A61DE9FF743D}">
      <dgm:prSet/>
      <dgm:spPr/>
      <dgm:t>
        <a:bodyPr/>
        <a:lstStyle/>
        <a:p>
          <a:r>
            <a:rPr lang="en-US" b="1"/>
            <a:t>Data Science</a:t>
          </a:r>
          <a:r>
            <a:rPr lang="en-US"/>
            <a:t>: Identifying and predicting complex data to extract actionable insights.</a:t>
          </a:r>
        </a:p>
      </dgm:t>
    </dgm:pt>
    <dgm:pt modelId="{B92B964D-6D82-4786-A0F4-59A9BBB52C3E}" type="parTrans" cxnId="{5AB1D347-867B-48FE-9785-5754B954BC8B}">
      <dgm:prSet/>
      <dgm:spPr/>
      <dgm:t>
        <a:bodyPr/>
        <a:lstStyle/>
        <a:p>
          <a:endParaRPr lang="en-US"/>
        </a:p>
      </dgm:t>
    </dgm:pt>
    <dgm:pt modelId="{FA496AF8-33F4-4EFB-B75C-3727895D6F6B}" type="sibTrans" cxnId="{5AB1D347-867B-48FE-9785-5754B954BC8B}">
      <dgm:prSet/>
      <dgm:spPr/>
      <dgm:t>
        <a:bodyPr/>
        <a:lstStyle/>
        <a:p>
          <a:endParaRPr lang="en-US"/>
        </a:p>
      </dgm:t>
    </dgm:pt>
    <dgm:pt modelId="{322266D9-B513-4368-8EDD-05A7F30E36F7}">
      <dgm:prSet/>
      <dgm:spPr/>
      <dgm:t>
        <a:bodyPr/>
        <a:lstStyle/>
        <a:p>
          <a:r>
            <a:rPr lang="en-US"/>
            <a:t>Involves statistics, data analysis, and machine learning.</a:t>
          </a:r>
        </a:p>
      </dgm:t>
    </dgm:pt>
    <dgm:pt modelId="{20B83506-B78F-4BA8-9933-3BD450A445EB}" type="parTrans" cxnId="{05AC249E-9B04-448B-B4C3-A216B82A0C16}">
      <dgm:prSet/>
      <dgm:spPr/>
      <dgm:t>
        <a:bodyPr/>
        <a:lstStyle/>
        <a:p>
          <a:endParaRPr lang="en-US"/>
        </a:p>
      </dgm:t>
    </dgm:pt>
    <dgm:pt modelId="{E5E47915-1CDB-4F18-AB1F-9FEEBE11AF8A}" type="sibTrans" cxnId="{05AC249E-9B04-448B-B4C3-A216B82A0C16}">
      <dgm:prSet/>
      <dgm:spPr/>
      <dgm:t>
        <a:bodyPr/>
        <a:lstStyle/>
        <a:p>
          <a:endParaRPr lang="en-US"/>
        </a:p>
      </dgm:t>
    </dgm:pt>
    <dgm:pt modelId="{C6AA4B99-2472-4554-881F-BB78FEE3A7A7}">
      <dgm:prSet/>
      <dgm:spPr/>
      <dgm:t>
        <a:bodyPr/>
        <a:lstStyle/>
        <a:p>
          <a:r>
            <a:rPr lang="en-US" b="1"/>
            <a:t>Cybersecurity</a:t>
          </a:r>
          <a:r>
            <a:rPr lang="en-US"/>
            <a:t>: Safeguarding information in an era of digital vulnerability.</a:t>
          </a:r>
        </a:p>
      </dgm:t>
    </dgm:pt>
    <dgm:pt modelId="{9EA738FF-6B4A-449B-9A30-5A2A6D448F4E}" type="parTrans" cxnId="{80D5D383-732E-4D7A-AE7F-F82E60A14B57}">
      <dgm:prSet/>
      <dgm:spPr/>
      <dgm:t>
        <a:bodyPr/>
        <a:lstStyle/>
        <a:p>
          <a:endParaRPr lang="en-US"/>
        </a:p>
      </dgm:t>
    </dgm:pt>
    <dgm:pt modelId="{C1777382-7373-46CE-B070-1B8B7054B3D0}" type="sibTrans" cxnId="{80D5D383-732E-4D7A-AE7F-F82E60A14B57}">
      <dgm:prSet/>
      <dgm:spPr/>
      <dgm:t>
        <a:bodyPr/>
        <a:lstStyle/>
        <a:p>
          <a:endParaRPr lang="en-US"/>
        </a:p>
      </dgm:t>
    </dgm:pt>
    <dgm:pt modelId="{B84E9872-C728-4749-AC3C-88AA1F537B8D}">
      <dgm:prSet/>
      <dgm:spPr/>
      <dgm:t>
        <a:bodyPr/>
        <a:lstStyle/>
        <a:p>
          <a:r>
            <a:rPr lang="en-US"/>
            <a:t>Focuses on protecting systems, networks, and data from digital attacks.</a:t>
          </a:r>
        </a:p>
      </dgm:t>
    </dgm:pt>
    <dgm:pt modelId="{405A26FC-00CE-4BFE-97C0-D5DDA3E5C753}" type="parTrans" cxnId="{F3FCB03E-2B5A-416A-9EAD-BCFB84D938D9}">
      <dgm:prSet/>
      <dgm:spPr/>
      <dgm:t>
        <a:bodyPr/>
        <a:lstStyle/>
        <a:p>
          <a:endParaRPr lang="en-US"/>
        </a:p>
      </dgm:t>
    </dgm:pt>
    <dgm:pt modelId="{B7ABCEFE-3493-4357-9E0B-43E2E4275784}" type="sibTrans" cxnId="{F3FCB03E-2B5A-416A-9EAD-BCFB84D938D9}">
      <dgm:prSet/>
      <dgm:spPr/>
      <dgm:t>
        <a:bodyPr/>
        <a:lstStyle/>
        <a:p>
          <a:endParaRPr lang="en-US"/>
        </a:p>
      </dgm:t>
    </dgm:pt>
    <dgm:pt modelId="{EB605C5A-9705-4897-AF86-4F04142B5E8D}" type="pres">
      <dgm:prSet presAssocID="{3DEA410B-2789-49C9-9671-E021E5B74FC0}" presName="root" presStyleCnt="0">
        <dgm:presLayoutVars>
          <dgm:dir/>
          <dgm:resizeHandles val="exact"/>
        </dgm:presLayoutVars>
      </dgm:prSet>
      <dgm:spPr/>
    </dgm:pt>
    <dgm:pt modelId="{BAB2AFD1-BD9D-4885-BEF2-1DE3135761BA}" type="pres">
      <dgm:prSet presAssocID="{22438FBD-0FFF-4E5A-9816-4EFE64AF63CF}" presName="compNode" presStyleCnt="0"/>
      <dgm:spPr/>
    </dgm:pt>
    <dgm:pt modelId="{5D3F0EA6-92DF-4E8E-83A4-4367E974422C}" type="pres">
      <dgm:prSet presAssocID="{22438FBD-0FFF-4E5A-9816-4EFE64AF63CF}" presName="bgRect" presStyleLbl="bgShp" presStyleIdx="0" presStyleCnt="2"/>
      <dgm:spPr/>
    </dgm:pt>
    <dgm:pt modelId="{C09DDAF4-3118-49E3-B527-679A43AAE73D}" type="pres">
      <dgm:prSet presAssocID="{22438FBD-0FFF-4E5A-9816-4EFE64AF63C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FE57A3CE-B2CA-4C10-9FE7-1BC8C9E52934}" type="pres">
      <dgm:prSet presAssocID="{22438FBD-0FFF-4E5A-9816-4EFE64AF63CF}" presName="spaceRect" presStyleCnt="0"/>
      <dgm:spPr/>
    </dgm:pt>
    <dgm:pt modelId="{8A0597F4-C573-4207-94C1-07F5EBB74CE1}" type="pres">
      <dgm:prSet presAssocID="{22438FBD-0FFF-4E5A-9816-4EFE64AF63CF}" presName="parTx" presStyleLbl="revTx" presStyleIdx="0" presStyleCnt="4">
        <dgm:presLayoutVars>
          <dgm:chMax val="0"/>
          <dgm:chPref val="0"/>
        </dgm:presLayoutVars>
      </dgm:prSet>
      <dgm:spPr/>
    </dgm:pt>
    <dgm:pt modelId="{CA4A7C00-18D5-4686-ACCA-C23C55556C71}" type="pres">
      <dgm:prSet presAssocID="{22438FBD-0FFF-4E5A-9816-4EFE64AF63CF}" presName="desTx" presStyleLbl="revTx" presStyleIdx="1" presStyleCnt="4">
        <dgm:presLayoutVars/>
      </dgm:prSet>
      <dgm:spPr/>
    </dgm:pt>
    <dgm:pt modelId="{1483CABC-4D75-4F58-ACBA-D712AF37F6FB}" type="pres">
      <dgm:prSet presAssocID="{B0206726-C15C-4071-ABE9-2427DF28D314}" presName="sibTrans" presStyleCnt="0"/>
      <dgm:spPr/>
    </dgm:pt>
    <dgm:pt modelId="{05EF8A10-144B-4177-8D0C-A2D37A47CF9A}" type="pres">
      <dgm:prSet presAssocID="{55540E8D-6753-40DD-B237-41FB9DE8D8A2}" presName="compNode" presStyleCnt="0"/>
      <dgm:spPr/>
    </dgm:pt>
    <dgm:pt modelId="{9BBE0072-7D10-4CCB-9FAF-B467397FAEB5}" type="pres">
      <dgm:prSet presAssocID="{55540E8D-6753-40DD-B237-41FB9DE8D8A2}" presName="bgRect" presStyleLbl="bgShp" presStyleIdx="1" presStyleCnt="2"/>
      <dgm:spPr/>
    </dgm:pt>
    <dgm:pt modelId="{B9BA4FE2-EB01-49A1-ACAF-4FE28A736048}" type="pres">
      <dgm:prSet presAssocID="{55540E8D-6753-40DD-B237-41FB9DE8D8A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B87619C2-0341-4607-8E88-6EA400E2E6D0}" type="pres">
      <dgm:prSet presAssocID="{55540E8D-6753-40DD-B237-41FB9DE8D8A2}" presName="spaceRect" presStyleCnt="0"/>
      <dgm:spPr/>
    </dgm:pt>
    <dgm:pt modelId="{9C8E762C-5F78-43EA-8CEC-375C579F2982}" type="pres">
      <dgm:prSet presAssocID="{55540E8D-6753-40DD-B237-41FB9DE8D8A2}" presName="parTx" presStyleLbl="revTx" presStyleIdx="2" presStyleCnt="4">
        <dgm:presLayoutVars>
          <dgm:chMax val="0"/>
          <dgm:chPref val="0"/>
        </dgm:presLayoutVars>
      </dgm:prSet>
      <dgm:spPr/>
    </dgm:pt>
    <dgm:pt modelId="{27B95B86-A001-44E1-8EC2-40C51E94EA4C}" type="pres">
      <dgm:prSet presAssocID="{55540E8D-6753-40DD-B237-41FB9DE8D8A2}" presName="desTx" presStyleLbl="revTx" presStyleIdx="3" presStyleCnt="4">
        <dgm:presLayoutVars/>
      </dgm:prSet>
      <dgm:spPr/>
    </dgm:pt>
  </dgm:ptLst>
  <dgm:cxnLst>
    <dgm:cxn modelId="{1BA82005-FEFF-47BC-9CE3-DEC52C486483}" srcId="{3DEA410B-2789-49C9-9671-E021E5B74FC0}" destId="{22438FBD-0FFF-4E5A-9816-4EFE64AF63CF}" srcOrd="0" destOrd="0" parTransId="{FC8C95C1-B500-44C5-B697-576D593C1385}" sibTransId="{B0206726-C15C-4071-ABE9-2427DF28D314}"/>
    <dgm:cxn modelId="{A0BF9634-FC79-43DA-BCF5-10ADFF9DF88C}" type="presOf" srcId="{B84E9872-C728-4749-AC3C-88AA1F537B8D}" destId="{27B95B86-A001-44E1-8EC2-40C51E94EA4C}" srcOrd="0" destOrd="3" presId="urn:microsoft.com/office/officeart/2018/2/layout/IconVerticalSolidList"/>
    <dgm:cxn modelId="{1AA55D3D-BB85-485C-8FDB-9A1860EFA4A7}" type="presOf" srcId="{EBFC6834-F52C-4F0D-9BAD-84B027C6A37A}" destId="{CA4A7C00-18D5-4686-ACCA-C23C55556C71}" srcOrd="0" destOrd="0" presId="urn:microsoft.com/office/officeart/2018/2/layout/IconVerticalSolidList"/>
    <dgm:cxn modelId="{F3FCB03E-2B5A-416A-9EAD-BCFB84D938D9}" srcId="{C6AA4B99-2472-4554-881F-BB78FEE3A7A7}" destId="{B84E9872-C728-4749-AC3C-88AA1F537B8D}" srcOrd="0" destOrd="0" parTransId="{405A26FC-00CE-4BFE-97C0-D5DDA3E5C753}" sibTransId="{B7ABCEFE-3493-4357-9E0B-43E2E4275784}"/>
    <dgm:cxn modelId="{BF440966-F6EE-48CA-BAE7-87E9E7A2CDF0}" type="presOf" srcId="{322266D9-B513-4368-8EDD-05A7F30E36F7}" destId="{27B95B86-A001-44E1-8EC2-40C51E94EA4C}" srcOrd="0" destOrd="1" presId="urn:microsoft.com/office/officeart/2018/2/layout/IconVerticalSolidList"/>
    <dgm:cxn modelId="{5AB1D347-867B-48FE-9785-5754B954BC8B}" srcId="{55540E8D-6753-40DD-B237-41FB9DE8D8A2}" destId="{B42CEBBA-7452-4CE6-87C2-A61DE9FF743D}" srcOrd="0" destOrd="0" parTransId="{B92B964D-6D82-4786-A0F4-59A9BBB52C3E}" sibTransId="{FA496AF8-33F4-4EFB-B75C-3727895D6F6B}"/>
    <dgm:cxn modelId="{81DD0C68-727B-4707-99F1-4915FCCF946C}" type="presOf" srcId="{22438FBD-0FFF-4E5A-9816-4EFE64AF63CF}" destId="{8A0597F4-C573-4207-94C1-07F5EBB74CE1}" srcOrd="0" destOrd="0" presId="urn:microsoft.com/office/officeart/2018/2/layout/IconVerticalSolidList"/>
    <dgm:cxn modelId="{D220674D-86C6-4467-90D6-B2D4F22028B7}" type="presOf" srcId="{3DEA410B-2789-49C9-9671-E021E5B74FC0}" destId="{EB605C5A-9705-4897-AF86-4F04142B5E8D}" srcOrd="0" destOrd="0" presId="urn:microsoft.com/office/officeart/2018/2/layout/IconVerticalSolidList"/>
    <dgm:cxn modelId="{38743156-F750-4C42-8AA9-8D69AE22ED98}" type="presOf" srcId="{B42CEBBA-7452-4CE6-87C2-A61DE9FF743D}" destId="{27B95B86-A001-44E1-8EC2-40C51E94EA4C}" srcOrd="0" destOrd="0" presId="urn:microsoft.com/office/officeart/2018/2/layout/IconVerticalSolidList"/>
    <dgm:cxn modelId="{80D5D383-732E-4D7A-AE7F-F82E60A14B57}" srcId="{55540E8D-6753-40DD-B237-41FB9DE8D8A2}" destId="{C6AA4B99-2472-4554-881F-BB78FEE3A7A7}" srcOrd="1" destOrd="0" parTransId="{9EA738FF-6B4A-449B-9A30-5A2A6D448F4E}" sibTransId="{C1777382-7373-46CE-B070-1B8B7054B3D0}"/>
    <dgm:cxn modelId="{6248018F-CC44-437F-9D38-5C3BE21FFF19}" type="presOf" srcId="{C6AA4B99-2472-4554-881F-BB78FEE3A7A7}" destId="{27B95B86-A001-44E1-8EC2-40C51E94EA4C}" srcOrd="0" destOrd="2" presId="urn:microsoft.com/office/officeart/2018/2/layout/IconVerticalSolidList"/>
    <dgm:cxn modelId="{05AC249E-9B04-448B-B4C3-A216B82A0C16}" srcId="{B42CEBBA-7452-4CE6-87C2-A61DE9FF743D}" destId="{322266D9-B513-4368-8EDD-05A7F30E36F7}" srcOrd="0" destOrd="0" parTransId="{20B83506-B78F-4BA8-9933-3BD450A445EB}" sibTransId="{E5E47915-1CDB-4F18-AB1F-9FEEBE11AF8A}"/>
    <dgm:cxn modelId="{DE7F06A1-7E0E-4721-ACDA-393D05D016E5}" srcId="{22438FBD-0FFF-4E5A-9816-4EFE64AF63CF}" destId="{EBFC6834-F52C-4F0D-9BAD-84B027C6A37A}" srcOrd="0" destOrd="0" parTransId="{483C1519-7A03-4467-A689-0DF0CFCB605F}" sibTransId="{58565C4E-B935-4E7A-B342-0B95AC343111}"/>
    <dgm:cxn modelId="{B8F03AA3-19E8-45BF-AFF6-AF55A38AF031}" srcId="{3DEA410B-2789-49C9-9671-E021E5B74FC0}" destId="{55540E8D-6753-40DD-B237-41FB9DE8D8A2}" srcOrd="1" destOrd="0" parTransId="{1A2BA05A-3FC7-4E89-ADE4-C5674B7FD9B4}" sibTransId="{50F5CD66-7E3A-49FF-B412-C6BCECF1AA2A}"/>
    <dgm:cxn modelId="{935C88C8-58AA-4B5E-9E78-6EB526FA176B}" type="presOf" srcId="{55540E8D-6753-40DD-B237-41FB9DE8D8A2}" destId="{9C8E762C-5F78-43EA-8CEC-375C579F2982}" srcOrd="0" destOrd="0" presId="urn:microsoft.com/office/officeart/2018/2/layout/IconVerticalSolidList"/>
    <dgm:cxn modelId="{6E7A7609-F46D-4E75-A81D-B5903A47BB86}" type="presParOf" srcId="{EB605C5A-9705-4897-AF86-4F04142B5E8D}" destId="{BAB2AFD1-BD9D-4885-BEF2-1DE3135761BA}" srcOrd="0" destOrd="0" presId="urn:microsoft.com/office/officeart/2018/2/layout/IconVerticalSolidList"/>
    <dgm:cxn modelId="{B25686D5-46F9-432A-9EEE-A65AF59F891F}" type="presParOf" srcId="{BAB2AFD1-BD9D-4885-BEF2-1DE3135761BA}" destId="{5D3F0EA6-92DF-4E8E-83A4-4367E974422C}" srcOrd="0" destOrd="0" presId="urn:microsoft.com/office/officeart/2018/2/layout/IconVerticalSolidList"/>
    <dgm:cxn modelId="{5A69FEEA-5786-419A-B51F-014C4210B96E}" type="presParOf" srcId="{BAB2AFD1-BD9D-4885-BEF2-1DE3135761BA}" destId="{C09DDAF4-3118-49E3-B527-679A43AAE73D}" srcOrd="1" destOrd="0" presId="urn:microsoft.com/office/officeart/2018/2/layout/IconVerticalSolidList"/>
    <dgm:cxn modelId="{6F3A0E8B-475A-4854-A0EF-A9EC3EFDC1FE}" type="presParOf" srcId="{BAB2AFD1-BD9D-4885-BEF2-1DE3135761BA}" destId="{FE57A3CE-B2CA-4C10-9FE7-1BC8C9E52934}" srcOrd="2" destOrd="0" presId="urn:microsoft.com/office/officeart/2018/2/layout/IconVerticalSolidList"/>
    <dgm:cxn modelId="{F2E234B1-B309-416B-8C23-93F44764DC35}" type="presParOf" srcId="{BAB2AFD1-BD9D-4885-BEF2-1DE3135761BA}" destId="{8A0597F4-C573-4207-94C1-07F5EBB74CE1}" srcOrd="3" destOrd="0" presId="urn:microsoft.com/office/officeart/2018/2/layout/IconVerticalSolidList"/>
    <dgm:cxn modelId="{ABACE33E-F536-4099-AB78-6D4368A45006}" type="presParOf" srcId="{BAB2AFD1-BD9D-4885-BEF2-1DE3135761BA}" destId="{CA4A7C00-18D5-4686-ACCA-C23C55556C71}" srcOrd="4" destOrd="0" presId="urn:microsoft.com/office/officeart/2018/2/layout/IconVerticalSolidList"/>
    <dgm:cxn modelId="{92DA8754-1542-4BD4-A8B5-B6632B1FFD08}" type="presParOf" srcId="{EB605C5A-9705-4897-AF86-4F04142B5E8D}" destId="{1483CABC-4D75-4F58-ACBA-D712AF37F6FB}" srcOrd="1" destOrd="0" presId="urn:microsoft.com/office/officeart/2018/2/layout/IconVerticalSolidList"/>
    <dgm:cxn modelId="{D3262934-B7E8-408F-96C0-90E525EE6AF4}" type="presParOf" srcId="{EB605C5A-9705-4897-AF86-4F04142B5E8D}" destId="{05EF8A10-144B-4177-8D0C-A2D37A47CF9A}" srcOrd="2" destOrd="0" presId="urn:microsoft.com/office/officeart/2018/2/layout/IconVerticalSolidList"/>
    <dgm:cxn modelId="{008C64A2-81F4-4C2F-A5E0-A97CA346F33F}" type="presParOf" srcId="{05EF8A10-144B-4177-8D0C-A2D37A47CF9A}" destId="{9BBE0072-7D10-4CCB-9FAF-B467397FAEB5}" srcOrd="0" destOrd="0" presId="urn:microsoft.com/office/officeart/2018/2/layout/IconVerticalSolidList"/>
    <dgm:cxn modelId="{64414FCD-8280-40CC-9143-E256729B24F9}" type="presParOf" srcId="{05EF8A10-144B-4177-8D0C-A2D37A47CF9A}" destId="{B9BA4FE2-EB01-49A1-ACAF-4FE28A736048}" srcOrd="1" destOrd="0" presId="urn:microsoft.com/office/officeart/2018/2/layout/IconVerticalSolidList"/>
    <dgm:cxn modelId="{89A0248B-77C1-42D5-A452-DA2F90D37D13}" type="presParOf" srcId="{05EF8A10-144B-4177-8D0C-A2D37A47CF9A}" destId="{B87619C2-0341-4607-8E88-6EA400E2E6D0}" srcOrd="2" destOrd="0" presId="urn:microsoft.com/office/officeart/2018/2/layout/IconVerticalSolidList"/>
    <dgm:cxn modelId="{E6E3E9BE-3989-4E49-B903-E45DA6534773}" type="presParOf" srcId="{05EF8A10-144B-4177-8D0C-A2D37A47CF9A}" destId="{9C8E762C-5F78-43EA-8CEC-375C579F2982}" srcOrd="3" destOrd="0" presId="urn:microsoft.com/office/officeart/2018/2/layout/IconVerticalSolidList"/>
    <dgm:cxn modelId="{1FF39BFD-3E1B-499E-8F5D-6390C6447553}" type="presParOf" srcId="{05EF8A10-144B-4177-8D0C-A2D37A47CF9A}" destId="{27B95B86-A001-44E1-8EC2-40C51E94EA4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5F7F44-7230-4D6D-8881-01ECA62487D4}">
      <dsp:nvSpPr>
        <dsp:cNvPr id="0" name=""/>
        <dsp:cNvSpPr/>
      </dsp:nvSpPr>
      <dsp:spPr>
        <a:xfrm>
          <a:off x="0" y="511"/>
          <a:ext cx="8195871" cy="119765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F57136-380D-4B82-9A01-78529B4F2886}">
      <dsp:nvSpPr>
        <dsp:cNvPr id="0" name=""/>
        <dsp:cNvSpPr/>
      </dsp:nvSpPr>
      <dsp:spPr>
        <a:xfrm>
          <a:off x="362289" y="269983"/>
          <a:ext cx="658708" cy="6587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7E35F-823C-495D-89AE-ACB69F50F563}">
      <dsp:nvSpPr>
        <dsp:cNvPr id="0" name=""/>
        <dsp:cNvSpPr/>
      </dsp:nvSpPr>
      <dsp:spPr>
        <a:xfrm>
          <a:off x="1383287" y="511"/>
          <a:ext cx="6812583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Programming: A Universal Language in the Digital Age. It is becoming a necessity across all disciplines.</a:t>
          </a:r>
        </a:p>
      </dsp:txBody>
      <dsp:txXfrm>
        <a:off x="1383287" y="511"/>
        <a:ext cx="6812583" cy="1197651"/>
      </dsp:txXfrm>
    </dsp:sp>
    <dsp:sp modelId="{89978C2F-B4AE-447B-9FCC-8E9816544476}">
      <dsp:nvSpPr>
        <dsp:cNvPr id="0" name=""/>
        <dsp:cNvSpPr/>
      </dsp:nvSpPr>
      <dsp:spPr>
        <a:xfrm>
          <a:off x="0" y="1497576"/>
          <a:ext cx="8195871" cy="119765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1C2AB2-87A8-4940-BE5B-E61494ABE860}">
      <dsp:nvSpPr>
        <dsp:cNvPr id="0" name=""/>
        <dsp:cNvSpPr/>
      </dsp:nvSpPr>
      <dsp:spPr>
        <a:xfrm>
          <a:off x="362289" y="1767048"/>
          <a:ext cx="658708" cy="6587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E45BC-D57E-48F9-A347-C55DCAFA9ACD}">
      <dsp:nvSpPr>
        <dsp:cNvPr id="0" name=""/>
        <dsp:cNvSpPr/>
      </dsp:nvSpPr>
      <dsp:spPr>
        <a:xfrm>
          <a:off x="1383287" y="1497576"/>
          <a:ext cx="3688141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Enables you to "stick your nose into any field" – a tool for interdisciplinary exploration.</a:t>
          </a:r>
        </a:p>
      </dsp:txBody>
      <dsp:txXfrm>
        <a:off x="1383287" y="1497576"/>
        <a:ext cx="3688141" cy="1197651"/>
      </dsp:txXfrm>
    </dsp:sp>
    <dsp:sp modelId="{B610BD69-6441-4846-9C43-30E2DBCB7B40}">
      <dsp:nvSpPr>
        <dsp:cNvPr id="0" name=""/>
        <dsp:cNvSpPr/>
      </dsp:nvSpPr>
      <dsp:spPr>
        <a:xfrm>
          <a:off x="5071429" y="1497576"/>
          <a:ext cx="3124441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Regardless of your field, programming empowers you to push boundaries and innovate.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Essential for integrating specialized knowledge with cutting-edge tech.</a:t>
          </a:r>
        </a:p>
      </dsp:txBody>
      <dsp:txXfrm>
        <a:off x="5071429" y="1497576"/>
        <a:ext cx="3124441" cy="1197651"/>
      </dsp:txXfrm>
    </dsp:sp>
    <dsp:sp modelId="{915ED2AF-95DF-42CE-9AED-D84385ADE59B}">
      <dsp:nvSpPr>
        <dsp:cNvPr id="0" name=""/>
        <dsp:cNvSpPr/>
      </dsp:nvSpPr>
      <dsp:spPr>
        <a:xfrm>
          <a:off x="0" y="2994641"/>
          <a:ext cx="8195871" cy="119765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18D89-A05B-4975-A214-2E2FC3BAFD1C}">
      <dsp:nvSpPr>
        <dsp:cNvPr id="0" name=""/>
        <dsp:cNvSpPr/>
      </dsp:nvSpPr>
      <dsp:spPr>
        <a:xfrm>
          <a:off x="362289" y="3264113"/>
          <a:ext cx="658708" cy="6587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B1BC38-3FF9-46DA-B5D2-471580A3FE5B}">
      <dsp:nvSpPr>
        <dsp:cNvPr id="0" name=""/>
        <dsp:cNvSpPr/>
      </dsp:nvSpPr>
      <dsp:spPr>
        <a:xfrm>
          <a:off x="1383287" y="2994641"/>
          <a:ext cx="3688141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Vital for navigating and commanding our digital assistants – from smartphones to AI.</a:t>
          </a:r>
        </a:p>
      </dsp:txBody>
      <dsp:txXfrm>
        <a:off x="1383287" y="2994641"/>
        <a:ext cx="3688141" cy="1197651"/>
      </dsp:txXfrm>
    </dsp:sp>
    <dsp:sp modelId="{7A1207E8-D3A0-4475-8854-3889ADD04D76}">
      <dsp:nvSpPr>
        <dsp:cNvPr id="0" name=""/>
        <dsp:cNvSpPr/>
      </dsp:nvSpPr>
      <dsp:spPr>
        <a:xfrm>
          <a:off x="5071429" y="2994641"/>
          <a:ext cx="3124441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 key driver for productivity, efficiency, and new interdisciplinary knowledge creation .</a:t>
          </a:r>
        </a:p>
      </dsp:txBody>
      <dsp:txXfrm>
        <a:off x="5071429" y="2994641"/>
        <a:ext cx="3124441" cy="11976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F0EA6-92DF-4E8E-83A4-4367E974422C}">
      <dsp:nvSpPr>
        <dsp:cNvPr id="0" name=""/>
        <dsp:cNvSpPr/>
      </dsp:nvSpPr>
      <dsp:spPr>
        <a:xfrm>
          <a:off x="0" y="710968"/>
          <a:ext cx="7886700" cy="130470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9DDAF4-3118-49E3-B527-679A43AAE73D}">
      <dsp:nvSpPr>
        <dsp:cNvPr id="0" name=""/>
        <dsp:cNvSpPr/>
      </dsp:nvSpPr>
      <dsp:spPr>
        <a:xfrm>
          <a:off x="394673" y="1004527"/>
          <a:ext cx="717587" cy="717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0597F4-C573-4207-94C1-07F5EBB74CE1}">
      <dsp:nvSpPr>
        <dsp:cNvPr id="0" name=""/>
        <dsp:cNvSpPr/>
      </dsp:nvSpPr>
      <dsp:spPr>
        <a:xfrm>
          <a:off x="1506934" y="710968"/>
          <a:ext cx="3549015" cy="1304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1" tIns="138081" rIns="138081" bIns="138081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Emergence of 'Computational' fields – blending traditional study with digital innovation.</a:t>
          </a:r>
        </a:p>
      </dsp:txBody>
      <dsp:txXfrm>
        <a:off x="1506934" y="710968"/>
        <a:ext cx="3549015" cy="1304705"/>
      </dsp:txXfrm>
    </dsp:sp>
    <dsp:sp modelId="{CA4A7C00-18D5-4686-ACCA-C23C55556C71}">
      <dsp:nvSpPr>
        <dsp:cNvPr id="0" name=""/>
        <dsp:cNvSpPr/>
      </dsp:nvSpPr>
      <dsp:spPr>
        <a:xfrm>
          <a:off x="5055949" y="710968"/>
          <a:ext cx="2829277" cy="1304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1" tIns="138081" rIns="138081" bIns="138081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Examples: Computational Neuroscience, Computational Biology, </a:t>
          </a:r>
        </a:p>
      </dsp:txBody>
      <dsp:txXfrm>
        <a:off x="5055949" y="710968"/>
        <a:ext cx="2829277" cy="1304705"/>
      </dsp:txXfrm>
    </dsp:sp>
    <dsp:sp modelId="{9BBE0072-7D10-4CCB-9FAF-B467397FAEB5}">
      <dsp:nvSpPr>
        <dsp:cNvPr id="0" name=""/>
        <dsp:cNvSpPr/>
      </dsp:nvSpPr>
      <dsp:spPr>
        <a:xfrm>
          <a:off x="0" y="2341850"/>
          <a:ext cx="7886700" cy="130470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A4FE2-EB01-49A1-ACAF-4FE28A736048}">
      <dsp:nvSpPr>
        <dsp:cNvPr id="0" name=""/>
        <dsp:cNvSpPr/>
      </dsp:nvSpPr>
      <dsp:spPr>
        <a:xfrm>
          <a:off x="394673" y="2635408"/>
          <a:ext cx="717587" cy="717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8E762C-5F78-43EA-8CEC-375C579F2982}">
      <dsp:nvSpPr>
        <dsp:cNvPr id="0" name=""/>
        <dsp:cNvSpPr/>
      </dsp:nvSpPr>
      <dsp:spPr>
        <a:xfrm>
          <a:off x="1506934" y="2341850"/>
          <a:ext cx="3549015" cy="1304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1" tIns="138081" rIns="138081" bIns="138081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Shift toward data-driven analysis and high-level problem-solving.</a:t>
          </a:r>
        </a:p>
      </dsp:txBody>
      <dsp:txXfrm>
        <a:off x="1506934" y="2341850"/>
        <a:ext cx="3549015" cy="1304705"/>
      </dsp:txXfrm>
    </dsp:sp>
    <dsp:sp modelId="{27B95B86-A001-44E1-8EC2-40C51E94EA4C}">
      <dsp:nvSpPr>
        <dsp:cNvPr id="0" name=""/>
        <dsp:cNvSpPr/>
      </dsp:nvSpPr>
      <dsp:spPr>
        <a:xfrm>
          <a:off x="5055949" y="2341850"/>
          <a:ext cx="2829277" cy="1304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1" tIns="138081" rIns="138081" bIns="138081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Data Science</a:t>
          </a:r>
          <a:r>
            <a:rPr lang="en-US" sz="1100" kern="1200"/>
            <a:t>: Identifying and predicting complex data to extract actionable insights.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Involves statistics, data analysis, and machine learning.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Cybersecurity</a:t>
          </a:r>
          <a:r>
            <a:rPr lang="en-US" sz="1100" kern="1200"/>
            <a:t>: Safeguarding information in an era of digital vulnerability.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Focuses on protecting systems, networks, and data from digital attacks.</a:t>
          </a:r>
        </a:p>
      </dsp:txBody>
      <dsp:txXfrm>
        <a:off x="5055949" y="2341850"/>
        <a:ext cx="2829277" cy="13047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CC0CB-9FF3-4AB9-AAEA-BBDA2112013B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5639E-3763-4A8A-A853-090ED5A11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647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Perfect Balance: Beginner to Expert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Beginner-Friendly</a:t>
            </a:r>
            <a:r>
              <a:rPr lang="en-US" dirty="0"/>
              <a:t>: Simple and intuitive syntax makes it ideal for beginners.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Accessible</a:t>
            </a:r>
            <a:r>
              <a:rPr lang="en-US" dirty="0"/>
              <a:t>: Easy to learn, fostering widespread adoption.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Advanced Capabilities</a:t>
            </a:r>
            <a:r>
              <a:rPr lang="en-US" dirty="0"/>
              <a:t>: Widely used by experts in cutting-edge fields.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Community &amp; Support</a:t>
            </a:r>
            <a:r>
              <a:rPr lang="en-US" dirty="0"/>
              <a:t>: Extensive resources and active community.</a:t>
            </a:r>
          </a:p>
          <a:p>
            <a:r>
              <a:rPr lang="en-US" b="1" dirty="0"/>
              <a:t>Versatility and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Web Development</a:t>
            </a:r>
            <a:r>
              <a:rPr lang="en-US" dirty="0"/>
              <a:t>: Frameworks like Django and Flask.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 Science</a:t>
            </a:r>
            <a:r>
              <a:rPr lang="en-US" dirty="0"/>
              <a:t>: Libraries like Pandas, NumPy, and Matplotlib.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Machine Learning &amp; Deep Learning</a:t>
            </a:r>
            <a:r>
              <a:rPr lang="en-US" dirty="0"/>
              <a:t>: TensorFlow (Google), </a:t>
            </a:r>
            <a:r>
              <a:rPr lang="en-US" dirty="0" err="1"/>
              <a:t>Keras</a:t>
            </a:r>
            <a:r>
              <a:rPr lang="en-US" dirty="0"/>
              <a:t>, and </a:t>
            </a:r>
            <a:r>
              <a:rPr lang="en-US" dirty="0" err="1"/>
              <a:t>PyTorch</a:t>
            </a:r>
            <a:r>
              <a:rPr lang="en-US" dirty="0"/>
              <a:t> (Facebook).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Automation</a:t>
            </a:r>
            <a:r>
              <a:rPr lang="en-US" dirty="0"/>
              <a:t>: Scripts for automating tasks.</a:t>
            </a:r>
          </a:p>
          <a:p>
            <a:r>
              <a:rPr lang="en-US" b="1" dirty="0"/>
              <a:t>Industry Adoption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Major Tech Companies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Google</a:t>
            </a:r>
            <a:r>
              <a:rPr lang="en-US" dirty="0"/>
              <a:t>: Uses Python for web search systems, data analysis, and AI projects.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Facebook</a:t>
            </a:r>
            <a:r>
              <a:rPr lang="en-US" dirty="0"/>
              <a:t>: Developed </a:t>
            </a:r>
            <a:r>
              <a:rPr lang="en-US" dirty="0" err="1"/>
              <a:t>PyTorch</a:t>
            </a:r>
            <a:r>
              <a:rPr lang="en-US" dirty="0"/>
              <a:t>, extensively used in machine learning.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Netflix</a:t>
            </a:r>
            <a:r>
              <a:rPr lang="en-US" dirty="0"/>
              <a:t>: Utilizes Python for data analysis and backend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NASA</a:t>
            </a:r>
            <a:r>
              <a:rPr lang="en-US" dirty="0"/>
              <a:t>: Employs Python for scientific computing and workflow automation.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Instagram</a:t>
            </a:r>
            <a:r>
              <a:rPr lang="en-US" dirty="0"/>
              <a:t>: Relies on Python (Django) for handling large-scale user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Spotify</a:t>
            </a:r>
            <a:r>
              <a:rPr lang="en-US" dirty="0"/>
              <a:t>: Uses Python for backend services and data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Dropbox</a:t>
            </a:r>
            <a:r>
              <a:rPr lang="en-US" dirty="0"/>
              <a:t>: Implements Python for various backend processes and services.</a:t>
            </a:r>
          </a:p>
          <a:p>
            <a:r>
              <a:rPr lang="en-US" b="1" dirty="0"/>
              <a:t>Community and Open 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Open-Source Nature</a:t>
            </a:r>
            <a:r>
              <a:rPr lang="en-US" dirty="0"/>
              <a:t>: Python is free and open-source, with a rich ecosystem of libraries and tools.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Community Contributions</a:t>
            </a:r>
            <a:r>
              <a:rPr lang="en-US" dirty="0"/>
              <a:t>: Major companies and independent developers contribute to Python’s growth.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Extensive Resources</a:t>
            </a:r>
            <a:r>
              <a:rPr lang="en-US" dirty="0"/>
              <a:t>: Tutorials, forums, and documentation available for learners at all levels.</a:t>
            </a:r>
          </a:p>
          <a:p>
            <a:r>
              <a:rPr lang="en-US" b="1" dirty="0"/>
              <a:t>Job Market and Careers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 Demand</a:t>
            </a:r>
            <a:r>
              <a:rPr lang="en-US" dirty="0"/>
              <a:t>: Python is one of the most in-demand programming languages.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Diverse Career Opportunities</a:t>
            </a:r>
            <a:r>
              <a:rPr lang="en-US" dirty="0"/>
              <a:t>: Roles in web development, data science, machine learning, automation, and more.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Industry-Relevant Skills</a:t>
            </a:r>
            <a:r>
              <a:rPr lang="en-US" dirty="0"/>
              <a:t>: Knowledge of Python opens doors to cutting-edge technology sectors.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639E-3763-4A8A-A853-090ED5A113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40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colab.research.google.com/drive/1yIRKNtvmrQzvhmROxI42dyDr3PGMZ75D#scrollTo=ontGDQB2xwb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colab.research.google.com/drive/1rDRUT7xijmTVT96ewj6Y6ymp1-4z90L1#scrollTo=mrKAzw6j3EM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olab.research.google.com/drive/1FGMr_NYLEFA6QAQ3nYL4RHj_QxqRi0UW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com/article/19/1/hacking-math" TargetMode="External"/><Relationship Id="rId2" Type="http://schemas.openxmlformats.org/officeDocument/2006/relationships/hyperlink" Target="https://jupyter4edu.github.io/jupyter-edu-book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52891"/>
            <a:ext cx="7772400" cy="1470025"/>
          </a:xfrm>
        </p:spPr>
        <p:txBody>
          <a:bodyPr/>
          <a:lstStyle/>
          <a:p>
            <a:r>
              <a:rPr lang="en-US" b="0" i="0" dirty="0">
                <a:solidFill>
                  <a:srgbClr val="242424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</a:rPr>
              <a:t> Informational talk on Python and Python class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14602"/>
            <a:ext cx="6400800" cy="1752600"/>
          </a:xfrm>
        </p:spPr>
        <p:txBody>
          <a:bodyPr>
            <a:noAutofit/>
          </a:bodyPr>
          <a:lstStyle/>
          <a:p>
            <a:r>
              <a:rPr sz="2000" dirty="0"/>
              <a:t>Empowering Middle School Education with Python</a:t>
            </a:r>
          </a:p>
          <a:p>
            <a:endParaRPr sz="2000" dirty="0"/>
          </a:p>
          <a:p>
            <a:r>
              <a:rPr sz="2000" dirty="0"/>
              <a:t>Presented by:</a:t>
            </a:r>
          </a:p>
          <a:p>
            <a:r>
              <a:rPr sz="2000" dirty="0"/>
              <a:t>Dr. Sarah Hosni</a:t>
            </a:r>
          </a:p>
          <a:p>
            <a:r>
              <a:rPr sz="2000" dirty="0"/>
              <a:t>Lecturer, Computer Science Department</a:t>
            </a:r>
          </a:p>
          <a:p>
            <a:r>
              <a:rPr sz="2000" dirty="0"/>
              <a:t>Old Dominion University (ODU)</a:t>
            </a:r>
          </a:p>
          <a:p>
            <a:endParaRPr sz="2000" dirty="0"/>
          </a:p>
          <a:p>
            <a:r>
              <a:rPr sz="2000" dirty="0"/>
              <a:t>CS for Middle Schools </a:t>
            </a:r>
            <a:r>
              <a:rPr lang="en-US" sz="2000" dirty="0"/>
              <a:t>(CS4MS) </a:t>
            </a:r>
            <a:r>
              <a:rPr sz="2000" dirty="0"/>
              <a:t>Workshop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6129"/>
            <a:ext cx="4851603" cy="5925741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0"/>
          <a:stretch/>
        </p:blipFill>
        <p:spPr>
          <a:xfrm>
            <a:off x="0" y="466129"/>
            <a:ext cx="9144000" cy="5925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0318" y="95748"/>
            <a:ext cx="5893682" cy="10905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>
                <a:solidFill>
                  <a:srgbClr val="000000"/>
                </a:solidFill>
              </a:rPr>
              <a:t>Python for MS Education</a:t>
            </a:r>
          </a:p>
        </p:txBody>
      </p:sp>
      <p:sp>
        <p:nvSpPr>
          <p:cNvPr id="32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86286"/>
            <a:ext cx="4320692" cy="4666770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4" name="Content Placeholder 4" descr="Cartoon of a snake in a classroom&#10;&#10;Description automatically generated">
            <a:extLst>
              <a:ext uri="{FF2B5EF4-FFF2-40B4-BE49-F238E27FC236}">
                <a16:creationId xmlns:a16="http://schemas.microsoft.com/office/drawing/2014/main" id="{2E0AC51D-D1BD-A686-45EA-823AB7EFD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4454" b="-4"/>
          <a:stretch/>
        </p:blipFill>
        <p:spPr>
          <a:xfrm>
            <a:off x="20" y="1351210"/>
            <a:ext cx="4180350" cy="4375387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4482791" y="1186286"/>
            <a:ext cx="4224724" cy="53594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/>
              <a:t>Benefits for Students</a:t>
            </a:r>
          </a:p>
          <a:p>
            <a:pPr lvl="1">
              <a:lnSpc>
                <a:spcPct val="90000"/>
              </a:lnSpc>
            </a:pPr>
            <a:r>
              <a:rPr lang="en-US" sz="1800" b="1" dirty="0"/>
              <a:t>Skill Enhancement</a:t>
            </a:r>
            <a:r>
              <a:rPr lang="en-US" sz="1800" dirty="0"/>
              <a:t>: Improves problem-solving skills, logical thinking, and creativity.</a:t>
            </a:r>
          </a:p>
          <a:p>
            <a:pPr lvl="1">
              <a:lnSpc>
                <a:spcPct val="90000"/>
              </a:lnSpc>
            </a:pPr>
            <a:r>
              <a:rPr lang="en-US" sz="1800" b="1" dirty="0"/>
              <a:t>Engagement</a:t>
            </a:r>
            <a:r>
              <a:rPr lang="en-US" sz="1800" dirty="0"/>
              <a:t>: Engages students with interactive and practical projects.</a:t>
            </a: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400" b="1" dirty="0"/>
              <a:t>Integrating Python with Core Subjects</a:t>
            </a:r>
          </a:p>
          <a:p>
            <a:pPr lvl="1">
              <a:lnSpc>
                <a:spcPct val="90000"/>
              </a:lnSpc>
            </a:pPr>
            <a:r>
              <a:rPr lang="en-US" sz="1800" b="1" dirty="0"/>
              <a:t>Math</a:t>
            </a:r>
            <a:r>
              <a:rPr lang="en-US" sz="1800" dirty="0"/>
              <a:t>: Step-by-step problem-solving and visualization.</a:t>
            </a:r>
          </a:p>
          <a:p>
            <a:pPr lvl="1">
              <a:lnSpc>
                <a:spcPct val="90000"/>
              </a:lnSpc>
            </a:pPr>
            <a:r>
              <a:rPr lang="en-US" sz="1800" b="1" dirty="0"/>
              <a:t>Science</a:t>
            </a:r>
            <a:r>
              <a:rPr lang="en-US" sz="1800" dirty="0"/>
              <a:t>: Simulating experiments, data analysis.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6129"/>
            <a:ext cx="4851603" cy="5925741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0"/>
          <a:stretch/>
        </p:blipFill>
        <p:spPr>
          <a:xfrm>
            <a:off x="0" y="466129"/>
            <a:ext cx="9144000" cy="5925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0318" y="95748"/>
            <a:ext cx="5893682" cy="10905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>
                <a:solidFill>
                  <a:srgbClr val="000000"/>
                </a:solidFill>
              </a:rPr>
              <a:t>Python for MS Education</a:t>
            </a:r>
          </a:p>
        </p:txBody>
      </p:sp>
      <p:sp>
        <p:nvSpPr>
          <p:cNvPr id="32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86286"/>
            <a:ext cx="4320692" cy="4666770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4" name="Content Placeholder 4" descr="Cartoon of a snake in a classroom&#10;&#10;Description automatically generated">
            <a:extLst>
              <a:ext uri="{FF2B5EF4-FFF2-40B4-BE49-F238E27FC236}">
                <a16:creationId xmlns:a16="http://schemas.microsoft.com/office/drawing/2014/main" id="{2E0AC51D-D1BD-A686-45EA-823AB7EFD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4454" b="-4"/>
          <a:stretch/>
        </p:blipFill>
        <p:spPr>
          <a:xfrm>
            <a:off x="20" y="1351210"/>
            <a:ext cx="4180350" cy="4375387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4572000" y="859090"/>
            <a:ext cx="4224724" cy="522390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dirty="0"/>
              <a:t>Empowering Teachers:</a:t>
            </a:r>
          </a:p>
          <a:p>
            <a:pPr lvl="1">
              <a:lnSpc>
                <a:spcPct val="90000"/>
              </a:lnSpc>
            </a:pPr>
            <a:r>
              <a:rPr lang="en-US" sz="2000" b="1" dirty="0"/>
              <a:t>Lesson Planning: </a:t>
            </a:r>
            <a:r>
              <a:rPr lang="en-US" sz="2000" dirty="0"/>
              <a:t>Use Python to create dynamic lesson plans and educational tools.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2000" dirty="0"/>
          </a:p>
          <a:p>
            <a:pPr lvl="1">
              <a:lnSpc>
                <a:spcPct val="90000"/>
              </a:lnSpc>
            </a:pPr>
            <a:r>
              <a:rPr lang="en-US" sz="2000" b="1" dirty="0"/>
              <a:t>Interactive Teaching</a:t>
            </a:r>
            <a:r>
              <a:rPr lang="en-US" sz="2000" dirty="0"/>
              <a:t>: Using Python interactive Notebooks to develop engaging and interactive content for students.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20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7596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351564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056" y="992094"/>
            <a:ext cx="2712684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Python in Action: Live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89571" y="4121253"/>
            <a:ext cx="4541135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Exploring Polynomial Functions(CS4M).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ipynb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 -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Colab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 (google.com)</a:t>
            </a:r>
            <a:endParaRPr lang="en-US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CDDF3605-6C71-8990-8A92-402A00D94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813" y="1498047"/>
            <a:ext cx="4281487" cy="38319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351564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056" y="992094"/>
            <a:ext cx="2712684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Python in Action: Live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7215" y="4121253"/>
            <a:ext cx="2344003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Analyzing Plant Growth (CS4M).ipynb - Colab (google.com)</a:t>
            </a:r>
            <a:endParaRPr lang="en-US" sz="16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72CC6D-3A6F-E7A9-BD23-5805EF206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813" y="2049288"/>
            <a:ext cx="4281487" cy="272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107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169EA-631B-5FD0-8585-BD30960C8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400" dirty="0">
                <a:solidFill>
                  <a:srgbClr val="000000"/>
                </a:solidFill>
              </a:rPr>
              <a:t>The Great Computer Challenge, 2024</a:t>
            </a:r>
            <a:br>
              <a:rPr lang="en-US" sz="3400" dirty="0">
                <a:solidFill>
                  <a:srgbClr val="000000"/>
                </a:solidFill>
              </a:rPr>
            </a:br>
            <a:endParaRPr lang="en-US" sz="3400" dirty="0">
              <a:solidFill>
                <a:srgbClr val="000000"/>
              </a:solidFill>
            </a:endParaRPr>
          </a:p>
        </p:txBody>
      </p:sp>
      <p:pic>
        <p:nvPicPr>
          <p:cNvPr id="6" name="Picture 5" descr="A page with text and a picture of a mars rover&#10;&#10;Description automatically generated">
            <a:extLst>
              <a:ext uri="{FF2B5EF4-FFF2-40B4-BE49-F238E27FC236}">
                <a16:creationId xmlns:a16="http://schemas.microsoft.com/office/drawing/2014/main" id="{18A3A523-76CD-7E77-083B-70DAA805F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58" y="1203941"/>
            <a:ext cx="8735429" cy="524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47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1A6959-4CDC-D755-B786-877739D0C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504"/>
          <a:stretch/>
        </p:blipFill>
        <p:spPr>
          <a:xfrm>
            <a:off x="402822" y="94725"/>
            <a:ext cx="8338355" cy="17954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EEB983-6F9F-FC20-2A4D-6748921D8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65" y="1890132"/>
            <a:ext cx="8618515" cy="47617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ED25A-82A5-49D7-F3B5-D14BACBE38F6}"/>
              </a:ext>
            </a:extLst>
          </p:cNvPr>
          <p:cNvSpPr txBox="1"/>
          <p:nvPr/>
        </p:nvSpPr>
        <p:spPr>
          <a:xfrm>
            <a:off x="5575610" y="649800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hlinkClick r:id="rId4"/>
              </a:rPr>
              <a:t>GCC_Audio.ipynb</a:t>
            </a:r>
            <a:r>
              <a:rPr lang="en-US" sz="1400" dirty="0">
                <a:hlinkClick r:id="rId4"/>
              </a:rPr>
              <a:t> - </a:t>
            </a:r>
            <a:r>
              <a:rPr lang="en-US" sz="1400" dirty="0" err="1">
                <a:hlinkClick r:id="rId4"/>
              </a:rPr>
              <a:t>Colab</a:t>
            </a:r>
            <a:r>
              <a:rPr lang="en-US" sz="1400" dirty="0">
                <a:hlinkClick r:id="rId4"/>
              </a:rPr>
              <a:t> (google.com)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16010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Q&amp;A</a:t>
            </a:r>
            <a:r>
              <a:rPr lang="en-US" dirty="0"/>
              <a:t> and References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dirty="0"/>
          </a:p>
          <a:p>
            <a:r>
              <a:rPr lang="en-US" dirty="0">
                <a:hlinkClick r:id="rId2"/>
              </a:rPr>
              <a:t>Teaching and Learning with </a:t>
            </a:r>
            <a:r>
              <a:rPr lang="en-US" dirty="0" err="1">
                <a:hlinkClick r:id="rId2"/>
              </a:rPr>
              <a:t>Jupyter</a:t>
            </a:r>
            <a:r>
              <a:rPr lang="en-US" dirty="0">
                <a:hlinkClick r:id="rId2"/>
              </a:rPr>
              <a:t> (jupyter4edu.github.io)</a:t>
            </a:r>
            <a:endParaRPr dirty="0"/>
          </a:p>
          <a:p>
            <a:r>
              <a:rPr dirty="0"/>
              <a:t> </a:t>
            </a:r>
            <a:r>
              <a:rPr lang="en-US" dirty="0">
                <a:hlinkClick r:id="rId3"/>
              </a:rPr>
              <a:t>Hacking math education with Python | Opensource.com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dirty="0"/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E123449-01B8-E506-F2C0-5CB5BA783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67" r="50139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US" sz="350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Why Learn Programming?</a:t>
            </a:r>
          </a:p>
          <a:p>
            <a:r>
              <a:rPr lang="en-US" sz="1700" dirty="0"/>
              <a:t>Introduction to Python</a:t>
            </a:r>
          </a:p>
          <a:p>
            <a:r>
              <a:rPr lang="en-US" sz="1700" dirty="0"/>
              <a:t>Why Learn Python?</a:t>
            </a:r>
          </a:p>
          <a:p>
            <a:r>
              <a:rPr lang="en-US" sz="1700" dirty="0"/>
              <a:t>Python in Education</a:t>
            </a:r>
          </a:p>
          <a:p>
            <a:r>
              <a:rPr lang="en-US" sz="1700" dirty="0"/>
              <a:t>Overview of the Python Class at ODU</a:t>
            </a:r>
          </a:p>
          <a:p>
            <a:r>
              <a:rPr lang="en-US" sz="1700" dirty="0"/>
              <a:t>Python in Action: Live Demo</a:t>
            </a:r>
          </a:p>
          <a:p>
            <a:r>
              <a:rPr lang="en-US" sz="1700" dirty="0"/>
              <a:t>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30692-D3A0-2BC6-50E5-85363C61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The Modern Necessity of Programming</a:t>
            </a:r>
            <a:endParaRPr lang="en-US" sz="3500">
              <a:solidFill>
                <a:srgbClr val="FFFFFF"/>
              </a:solidFill>
            </a:endParaRPr>
          </a:p>
          <a:p>
            <a:endParaRPr lang="en-US" sz="3500">
              <a:solidFill>
                <a:srgbClr val="FFFFFF"/>
              </a:solidFill>
              <a:ea typeface="Calibri Light"/>
              <a:cs typeface="Calibri Ligh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F7DD6-AC15-673C-3ED1-6088104F0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78240" y="6455664"/>
            <a:ext cx="33604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FAE4DB45-4890-4F5B-A2B2-345D534D11BA}" type="slidenum">
              <a:rPr lang="en-US" altLang="en-US" sz="10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altLang="en-US" sz="10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9AE4193-1E00-16A2-91A8-A337E6EE6A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4617831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5758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3D4BD-E5AA-121D-C435-3B9535679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>
                <a:ea typeface="+mj-lt"/>
                <a:cs typeface="+mj-lt"/>
              </a:rPr>
              <a:t>Beyond</a:t>
            </a:r>
            <a:r>
              <a:rPr lang="en-US" sz="3100" b="1"/>
              <a:t> Computer Science: The Computational Revolution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027B1-8655-8594-CBC2-F97462E4B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4940" y="6356350"/>
            <a:ext cx="185812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FAE4DB45-4890-4F5B-A2B2-345D534D11BA}" type="slidenum">
              <a:rPr lang="en-US" alt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55D665B-559F-A159-5FB9-0A5023B157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8435020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922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556" y="762001"/>
            <a:ext cx="3117384" cy="1708244"/>
          </a:xfrm>
        </p:spPr>
        <p:txBody>
          <a:bodyPr anchor="ctr">
            <a:normAutofit/>
          </a:bodyPr>
          <a:lstStyle/>
          <a:p>
            <a:r>
              <a:rPr lang="en-US" sz="3500" b="1"/>
              <a:t>Introduction to 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3FE66E-CCFA-7A6F-9C6A-468B0CF2D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59" r="16708"/>
          <a:stretch/>
        </p:blipFill>
        <p:spPr>
          <a:xfrm>
            <a:off x="20" y="-2"/>
            <a:ext cx="4571980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556" y="2470245"/>
            <a:ext cx="3117384" cy="3769835"/>
          </a:xfrm>
        </p:spPr>
        <p:txBody>
          <a:bodyPr anchor="ctr">
            <a:normAutofit/>
          </a:bodyPr>
          <a:lstStyle/>
          <a:p>
            <a:r>
              <a:rPr lang="en-US" sz="1700" b="1"/>
              <a:t>What is Python?</a:t>
            </a:r>
          </a:p>
          <a:p>
            <a:r>
              <a:rPr lang="en-US" sz="1700" b="1"/>
              <a:t>Why learn Python?</a:t>
            </a:r>
          </a:p>
          <a:p>
            <a:pPr marL="0" indent="0">
              <a:buNone/>
            </a:pPr>
            <a:endParaRPr lang="en-US" sz="1700"/>
          </a:p>
          <a:p>
            <a:pPr marL="457200" lvl="1" indent="0">
              <a:buNone/>
            </a:pPr>
            <a:endParaRPr lang="en-US" sz="17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79FBEF-E362-88B4-413F-6DC842483AC2}"/>
              </a:ext>
            </a:extLst>
          </p:cNvPr>
          <p:cNvSpPr txBox="1"/>
          <p:nvPr/>
        </p:nvSpPr>
        <p:spPr>
          <a:xfrm>
            <a:off x="-86412" y="6699063"/>
            <a:ext cx="474484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600" i="1" dirty="0"/>
              <a:t>*”Zen of Python”: image generated using ChatGPT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284423"/>
            <a:ext cx="3733482" cy="1454051"/>
          </a:xfrm>
        </p:spPr>
        <p:txBody>
          <a:bodyPr>
            <a:normAutofit/>
          </a:bodyPr>
          <a:lstStyle/>
          <a:p>
            <a:r>
              <a:rPr lang="en-US" sz="3100" dirty="0">
                <a:solidFill>
                  <a:schemeClr val="tx2"/>
                </a:solidFill>
              </a:rPr>
              <a:t>Why Learn Python?</a:t>
            </a:r>
          </a:p>
        </p:txBody>
      </p:sp>
      <p:pic>
        <p:nvPicPr>
          <p:cNvPr id="7" name="Graphic 6" descr="Classroom">
            <a:extLst>
              <a:ext uri="{FF2B5EF4-FFF2-40B4-BE49-F238E27FC236}">
                <a16:creationId xmlns:a16="http://schemas.microsoft.com/office/drawing/2014/main" id="{DC3B40A7-A4E9-0760-4CE7-23E966ED0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534" y="2230670"/>
            <a:ext cx="2746373" cy="274637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7929" y="1505414"/>
            <a:ext cx="4157899" cy="48507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/>
              <a:t>Ease of Learning: </a:t>
            </a:r>
            <a:r>
              <a:rPr lang="en-US" sz="1700" dirty="0"/>
              <a:t>Python’s simple and intuitive syntax makes it an excellent choice for beginners.</a:t>
            </a:r>
          </a:p>
          <a:p>
            <a:pPr>
              <a:lnSpc>
                <a:spcPct val="90000"/>
              </a:lnSpc>
            </a:pPr>
            <a:endParaRPr lang="en-US" sz="1800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700" b="1" dirty="0"/>
              <a:t>Versatility and Applications: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 Web Development: Frameworks like Django and Flask.</a:t>
            </a:r>
          </a:p>
          <a:p>
            <a:pPr lvl="1">
              <a:lnSpc>
                <a:spcPct val="90000"/>
              </a:lnSpc>
            </a:pPr>
            <a:r>
              <a:rPr lang="en-US" sz="1050" dirty="0"/>
              <a:t>  </a:t>
            </a:r>
            <a:r>
              <a:rPr lang="en-US" sz="1400" dirty="0"/>
              <a:t>Data Science: Libraries like Pandas, NumPy, and Matplotlib.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 Machine Learning: Libraries like TensorFlow, </a:t>
            </a:r>
            <a:r>
              <a:rPr lang="en-US" sz="1400" dirty="0" err="1"/>
              <a:t>Keras</a:t>
            </a:r>
            <a:r>
              <a:rPr lang="en-US" sz="1400" dirty="0"/>
              <a:t>, and scikit-learn.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  Automation: Scripts for automating tasks.</a:t>
            </a: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800" b="1" dirty="0"/>
              <a:t>Job Market and Careers: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 - High demand: Python is one of the most in-demand programming languages.</a:t>
            </a:r>
          </a:p>
          <a:p>
            <a:pPr lvl="1">
              <a:lnSpc>
                <a:spcPct val="90000"/>
              </a:lnSpc>
            </a:pPr>
            <a:r>
              <a:rPr lang="en-US" sz="1400" dirty="0"/>
              <a:t> - Diverse career opportunities: Roles in web development, data science, machine learning, automation, and more.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976" y="52996"/>
            <a:ext cx="4446455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603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8950" y="0"/>
            <a:ext cx="6118093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5902" y="1839884"/>
            <a:ext cx="6118095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190134" y="832294"/>
            <a:ext cx="6857999" cy="5192552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aph of a graph with red and blue lines&#10;&#10;Description automatically generated">
            <a:extLst>
              <a:ext uri="{FF2B5EF4-FFF2-40B4-BE49-F238E27FC236}">
                <a16:creationId xmlns:a16="http://schemas.microsoft.com/office/drawing/2014/main" id="{8187E5C4-204C-C2B1-2127-C3C2C4AF0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335596"/>
            <a:ext cx="8458200" cy="418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1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F44963-F78F-4F17-86B4-4EAA3536B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6" y="-126380"/>
            <a:ext cx="4940638" cy="133084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Python at ODU: CS153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52776" y="1048215"/>
            <a:ext cx="4940638" cy="5054473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lnSpc>
                <a:spcPct val="90000"/>
              </a:lnSpc>
              <a:buNone/>
            </a:pPr>
            <a:r>
              <a:rPr lang="en-US" sz="17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inherit"/>
              </a:rPr>
              <a:t>CS 153</a:t>
            </a:r>
            <a:r>
              <a:rPr lang="en-US" sz="17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  </a:t>
            </a:r>
            <a:r>
              <a:rPr lang="en-US" sz="17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inherit"/>
              </a:rPr>
              <a:t>Introduction to Programming with Python</a:t>
            </a:r>
            <a:r>
              <a:rPr lang="en-US" sz="17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  </a:t>
            </a:r>
            <a:r>
              <a:rPr lang="en-US" sz="17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inherit"/>
              </a:rPr>
              <a:t>(4 Credit Hours)</a:t>
            </a:r>
            <a:r>
              <a:rPr lang="en-US" sz="17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  </a:t>
            </a:r>
          </a:p>
          <a:p>
            <a:pPr fontAlgn="base"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 to computer-based problem solving and programming in Python. </a:t>
            </a:r>
          </a:p>
          <a:p>
            <a:pPr fontAlgn="base"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 solving methodologies, program design, algorithm development, and testing. </a:t>
            </a:r>
          </a:p>
          <a:p>
            <a:pPr fontAlgn="base"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Python language concepts: variables, data types and expressions, assignment, control-flow statements, functions, data collections, classes, and files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Class Structure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Lectures: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Covering fundamental concepts and syntax.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Hands-on coding :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challenging activities and labs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Assessments: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Quizzes and coding exams to test understanding.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 Outcomes: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Basic Python programming skills.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Data manipulation and visualization.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Understanding of simple algorithms.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Ability to develop and debug Python projects.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2BCA4C2-A213-404E-B14B-DA9A32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8388" y="0"/>
            <a:ext cx="2765612" cy="6858000"/>
          </a:xfrm>
          <a:custGeom>
            <a:avLst/>
            <a:gdLst>
              <a:gd name="connsiteX0" fmla="*/ 1814929 w 4376835"/>
              <a:gd name="connsiteY0" fmla="*/ 0 h 6858000"/>
              <a:gd name="connsiteX1" fmla="*/ 4376835 w 4376835"/>
              <a:gd name="connsiteY1" fmla="*/ 0 h 6858000"/>
              <a:gd name="connsiteX2" fmla="*/ 4376835 w 4376835"/>
              <a:gd name="connsiteY2" fmla="*/ 6858000 h 6858000"/>
              <a:gd name="connsiteX3" fmla="*/ 0 w 4376835"/>
              <a:gd name="connsiteY3" fmla="*/ 6858000 h 6858000"/>
              <a:gd name="connsiteX4" fmla="*/ 2310 w 4376835"/>
              <a:gd name="connsiteY4" fmla="*/ 6853652 h 6858000"/>
              <a:gd name="connsiteX5" fmla="*/ 91006 w 4376835"/>
              <a:gd name="connsiteY5" fmla="*/ 6620968 h 6858000"/>
              <a:gd name="connsiteX6" fmla="*/ 81892 w 4376835"/>
              <a:gd name="connsiteY6" fmla="*/ 6435659 h 6858000"/>
              <a:gd name="connsiteX7" fmla="*/ 80998 w 4376835"/>
              <a:gd name="connsiteY7" fmla="*/ 6414855 h 6858000"/>
              <a:gd name="connsiteX8" fmla="*/ 75836 w 4376835"/>
              <a:gd name="connsiteY8" fmla="*/ 6409671 h 6858000"/>
              <a:gd name="connsiteX9" fmla="*/ 77989 w 4376835"/>
              <a:gd name="connsiteY9" fmla="*/ 6396556 h 6858000"/>
              <a:gd name="connsiteX10" fmla="*/ 77374 w 4376835"/>
              <a:gd name="connsiteY10" fmla="*/ 6392981 h 6858000"/>
              <a:gd name="connsiteX11" fmla="*/ 75036 w 4376835"/>
              <a:gd name="connsiteY11" fmla="*/ 6372572 h 6858000"/>
              <a:gd name="connsiteX12" fmla="*/ 99554 w 4376835"/>
              <a:gd name="connsiteY12" fmla="*/ 6331118 h 6858000"/>
              <a:gd name="connsiteX13" fmla="*/ 105442 w 4376835"/>
              <a:gd name="connsiteY13" fmla="*/ 6278374 h 6858000"/>
              <a:gd name="connsiteX14" fmla="*/ 172914 w 4376835"/>
              <a:gd name="connsiteY14" fmla="*/ 6144628 h 6858000"/>
              <a:gd name="connsiteX15" fmla="*/ 264181 w 4376835"/>
              <a:gd name="connsiteY15" fmla="*/ 5952072 h 6858000"/>
              <a:gd name="connsiteX16" fmla="*/ 423554 w 4376835"/>
              <a:gd name="connsiteY16" fmla="*/ 5679532 h 6858000"/>
              <a:gd name="connsiteX17" fmla="*/ 434055 w 4376835"/>
              <a:gd name="connsiteY17" fmla="*/ 5473593 h 6858000"/>
              <a:gd name="connsiteX18" fmla="*/ 403759 w 4376835"/>
              <a:gd name="connsiteY18" fmla="*/ 5215514 h 6858000"/>
              <a:gd name="connsiteX19" fmla="*/ 367284 w 4376835"/>
              <a:gd name="connsiteY19" fmla="*/ 5066430 h 6858000"/>
              <a:gd name="connsiteX20" fmla="*/ 317365 w 4376835"/>
              <a:gd name="connsiteY20" fmla="*/ 5016642 h 6858000"/>
              <a:gd name="connsiteX21" fmla="*/ 317834 w 4376835"/>
              <a:gd name="connsiteY21" fmla="*/ 5008528 h 6858000"/>
              <a:gd name="connsiteX22" fmla="*/ 317591 w 4376835"/>
              <a:gd name="connsiteY22" fmla="*/ 5008366 h 6858000"/>
              <a:gd name="connsiteX23" fmla="*/ 318532 w 4376835"/>
              <a:gd name="connsiteY23" fmla="*/ 5000689 h 6858000"/>
              <a:gd name="connsiteX24" fmla="*/ 326373 w 4376835"/>
              <a:gd name="connsiteY24" fmla="*/ 4962649 h 6858000"/>
              <a:gd name="connsiteX25" fmla="*/ 304517 w 4376835"/>
              <a:gd name="connsiteY25" fmla="*/ 4845612 h 6858000"/>
              <a:gd name="connsiteX26" fmla="*/ 312138 w 4376835"/>
              <a:gd name="connsiteY26" fmla="*/ 4821435 h 6858000"/>
              <a:gd name="connsiteX27" fmla="*/ 314669 w 4376835"/>
              <a:gd name="connsiteY27" fmla="*/ 4809154 h 6858000"/>
              <a:gd name="connsiteX28" fmla="*/ 318283 w 4376835"/>
              <a:gd name="connsiteY28" fmla="*/ 4805250 h 6858000"/>
              <a:gd name="connsiteX29" fmla="*/ 320547 w 4376835"/>
              <a:gd name="connsiteY29" fmla="*/ 4787345 h 6858000"/>
              <a:gd name="connsiteX30" fmla="*/ 319715 w 4376835"/>
              <a:gd name="connsiteY30" fmla="*/ 4785453 h 6858000"/>
              <a:gd name="connsiteX31" fmla="*/ 325649 w 4376835"/>
              <a:gd name="connsiteY31" fmla="*/ 4770073 h 6858000"/>
              <a:gd name="connsiteX32" fmla="*/ 335542 w 4376835"/>
              <a:gd name="connsiteY32" fmla="*/ 4756450 h 6858000"/>
              <a:gd name="connsiteX33" fmla="*/ 339391 w 4376835"/>
              <a:gd name="connsiteY33" fmla="*/ 4606479 h 6858000"/>
              <a:gd name="connsiteX34" fmla="*/ 385485 w 4376835"/>
              <a:gd name="connsiteY34" fmla="*/ 4470620 h 6858000"/>
              <a:gd name="connsiteX35" fmla="*/ 386474 w 4376835"/>
              <a:gd name="connsiteY35" fmla="*/ 4389388 h 6858000"/>
              <a:gd name="connsiteX36" fmla="*/ 365661 w 4376835"/>
              <a:gd name="connsiteY36" fmla="*/ 4365498 h 6858000"/>
              <a:gd name="connsiteX37" fmla="*/ 389339 w 4376835"/>
              <a:gd name="connsiteY37" fmla="*/ 4160513 h 6858000"/>
              <a:gd name="connsiteX38" fmla="*/ 385403 w 4376835"/>
              <a:gd name="connsiteY38" fmla="*/ 4109650 h 6858000"/>
              <a:gd name="connsiteX39" fmla="*/ 402327 w 4376835"/>
              <a:gd name="connsiteY39" fmla="*/ 4061824 h 6858000"/>
              <a:gd name="connsiteX40" fmla="*/ 396156 w 4376835"/>
              <a:gd name="connsiteY40" fmla="*/ 4043965 h 6858000"/>
              <a:gd name="connsiteX41" fmla="*/ 394868 w 4376835"/>
              <a:gd name="connsiteY41" fmla="*/ 4040920 h 6858000"/>
              <a:gd name="connsiteX42" fmla="*/ 394584 w 4376835"/>
              <a:gd name="connsiteY42" fmla="*/ 4028000 h 6858000"/>
              <a:gd name="connsiteX43" fmla="*/ 388418 w 4376835"/>
              <a:gd name="connsiteY43" fmla="*/ 4025270 h 6858000"/>
              <a:gd name="connsiteX44" fmla="*/ 383628 w 4376835"/>
              <a:gd name="connsiteY44" fmla="*/ 4006478 h 6858000"/>
              <a:gd name="connsiteX45" fmla="*/ 384802 w 4376835"/>
              <a:gd name="connsiteY45" fmla="*/ 3982442 h 6858000"/>
              <a:gd name="connsiteX46" fmla="*/ 397167 w 4376835"/>
              <a:gd name="connsiteY46" fmla="*/ 3867331 h 6858000"/>
              <a:gd name="connsiteX47" fmla="*/ 400691 w 4376835"/>
              <a:gd name="connsiteY47" fmla="*/ 3798966 h 6858000"/>
              <a:gd name="connsiteX48" fmla="*/ 395946 w 4376835"/>
              <a:gd name="connsiteY48" fmla="*/ 3773791 h 6858000"/>
              <a:gd name="connsiteX49" fmla="*/ 393410 w 4376835"/>
              <a:gd name="connsiteY49" fmla="*/ 3738098 h 6858000"/>
              <a:gd name="connsiteX50" fmla="*/ 384223 w 4376835"/>
              <a:gd name="connsiteY50" fmla="*/ 3675719 h 6858000"/>
              <a:gd name="connsiteX51" fmla="*/ 386290 w 4376835"/>
              <a:gd name="connsiteY51" fmla="*/ 3642763 h 6858000"/>
              <a:gd name="connsiteX52" fmla="*/ 382514 w 4376835"/>
              <a:gd name="connsiteY52" fmla="*/ 3624093 h 6858000"/>
              <a:gd name="connsiteX53" fmla="*/ 383976 w 4376835"/>
              <a:gd name="connsiteY53" fmla="*/ 3616602 h 6858000"/>
              <a:gd name="connsiteX54" fmla="*/ 385517 w 4376835"/>
              <a:gd name="connsiteY54" fmla="*/ 3591527 h 6858000"/>
              <a:gd name="connsiteX55" fmla="*/ 387146 w 4376835"/>
              <a:gd name="connsiteY55" fmla="*/ 3577241 h 6858000"/>
              <a:gd name="connsiteX56" fmla="*/ 388068 w 4376835"/>
              <a:gd name="connsiteY56" fmla="*/ 3571585 h 6858000"/>
              <a:gd name="connsiteX57" fmla="*/ 395496 w 4376835"/>
              <a:gd name="connsiteY57" fmla="*/ 3559720 h 6858000"/>
              <a:gd name="connsiteX58" fmla="*/ 394985 w 4376835"/>
              <a:gd name="connsiteY58" fmla="*/ 3543047 h 6858000"/>
              <a:gd name="connsiteX59" fmla="*/ 403028 w 4376835"/>
              <a:gd name="connsiteY59" fmla="*/ 3525651 h 6858000"/>
              <a:gd name="connsiteX60" fmla="*/ 398728 w 4376835"/>
              <a:gd name="connsiteY60" fmla="*/ 3520715 h 6858000"/>
              <a:gd name="connsiteX61" fmla="*/ 395530 w 4376835"/>
              <a:gd name="connsiteY61" fmla="*/ 3505412 h 6858000"/>
              <a:gd name="connsiteX62" fmla="*/ 402719 w 4376835"/>
              <a:gd name="connsiteY62" fmla="*/ 3493445 h 6858000"/>
              <a:gd name="connsiteX63" fmla="*/ 409328 w 4376835"/>
              <a:gd name="connsiteY63" fmla="*/ 3467406 h 6858000"/>
              <a:gd name="connsiteX64" fmla="*/ 409292 w 4376835"/>
              <a:gd name="connsiteY64" fmla="*/ 3460033 h 6858000"/>
              <a:gd name="connsiteX65" fmla="*/ 419755 w 4376835"/>
              <a:gd name="connsiteY65" fmla="*/ 3435495 h 6858000"/>
              <a:gd name="connsiteX66" fmla="*/ 430771 w 4376835"/>
              <a:gd name="connsiteY66" fmla="*/ 3395884 h 6858000"/>
              <a:gd name="connsiteX67" fmla="*/ 439140 w 4376835"/>
              <a:gd name="connsiteY67" fmla="*/ 3350083 h 6858000"/>
              <a:gd name="connsiteX68" fmla="*/ 446544 w 4376835"/>
              <a:gd name="connsiteY68" fmla="*/ 3337690 h 6858000"/>
              <a:gd name="connsiteX69" fmla="*/ 470731 w 4376835"/>
              <a:gd name="connsiteY69" fmla="*/ 3254519 h 6858000"/>
              <a:gd name="connsiteX70" fmla="*/ 477713 w 4376835"/>
              <a:gd name="connsiteY70" fmla="*/ 3231166 h 6858000"/>
              <a:gd name="connsiteX71" fmla="*/ 478087 w 4376835"/>
              <a:gd name="connsiteY71" fmla="*/ 3210262 h 6858000"/>
              <a:gd name="connsiteX72" fmla="*/ 473269 w 4376835"/>
              <a:gd name="connsiteY72" fmla="*/ 3204689 h 6858000"/>
              <a:gd name="connsiteX73" fmla="*/ 476207 w 4376835"/>
              <a:gd name="connsiteY73" fmla="*/ 3191713 h 6858000"/>
              <a:gd name="connsiteX74" fmla="*/ 475813 w 4376835"/>
              <a:gd name="connsiteY74" fmla="*/ 3188085 h 6858000"/>
              <a:gd name="connsiteX75" fmla="*/ 474728 w 4376835"/>
              <a:gd name="connsiteY75" fmla="*/ 3167471 h 6858000"/>
              <a:gd name="connsiteX76" fmla="*/ 501612 w 4376835"/>
              <a:gd name="connsiteY76" fmla="*/ 3127774 h 6858000"/>
              <a:gd name="connsiteX77" fmla="*/ 510667 w 4376835"/>
              <a:gd name="connsiteY77" fmla="*/ 3075380 h 6858000"/>
              <a:gd name="connsiteX78" fmla="*/ 582379 w 4376835"/>
              <a:gd name="connsiteY78" fmla="*/ 2882573 h 6858000"/>
              <a:gd name="connsiteX79" fmla="*/ 569744 w 4376835"/>
              <a:gd name="connsiteY79" fmla="*/ 2849169 h 6858000"/>
              <a:gd name="connsiteX80" fmla="*/ 590685 w 4376835"/>
              <a:gd name="connsiteY80" fmla="*/ 2768869 h 6858000"/>
              <a:gd name="connsiteX81" fmla="*/ 665292 w 4376835"/>
              <a:gd name="connsiteY81" fmla="*/ 2655182 h 6858000"/>
              <a:gd name="connsiteX82" fmla="*/ 705757 w 4376835"/>
              <a:gd name="connsiteY82" fmla="*/ 2507872 h 6858000"/>
              <a:gd name="connsiteX83" fmla="*/ 717932 w 4376835"/>
              <a:gd name="connsiteY83" fmla="*/ 2498916 h 6858000"/>
              <a:gd name="connsiteX84" fmla="*/ 727017 w 4376835"/>
              <a:gd name="connsiteY84" fmla="*/ 2486382 h 6858000"/>
              <a:gd name="connsiteX85" fmla="*/ 726741 w 4376835"/>
              <a:gd name="connsiteY85" fmla="*/ 2484113 h 6858000"/>
              <a:gd name="connsiteX86" fmla="*/ 733179 w 4376835"/>
              <a:gd name="connsiteY86" fmla="*/ 2467361 h 6858000"/>
              <a:gd name="connsiteX87" fmla="*/ 737364 w 4376835"/>
              <a:gd name="connsiteY87" fmla="*/ 2465156 h 6858000"/>
              <a:gd name="connsiteX88" fmla="*/ 742650 w 4376835"/>
              <a:gd name="connsiteY88" fmla="*/ 2454122 h 6858000"/>
              <a:gd name="connsiteX89" fmla="*/ 755408 w 4376835"/>
              <a:gd name="connsiteY89" fmla="*/ 2433619 h 6858000"/>
              <a:gd name="connsiteX90" fmla="*/ 755598 w 4376835"/>
              <a:gd name="connsiteY90" fmla="*/ 2428626 h 6858000"/>
              <a:gd name="connsiteX91" fmla="*/ 771418 w 4376835"/>
              <a:gd name="connsiteY91" fmla="*/ 2395899 h 6858000"/>
              <a:gd name="connsiteX92" fmla="*/ 770593 w 4376835"/>
              <a:gd name="connsiteY92" fmla="*/ 2394897 h 6858000"/>
              <a:gd name="connsiteX93" fmla="*/ 770497 w 4376835"/>
              <a:gd name="connsiteY93" fmla="*/ 2383267 h 6858000"/>
              <a:gd name="connsiteX94" fmla="*/ 772693 w 4376835"/>
              <a:gd name="connsiteY94" fmla="*/ 2362296 h 6858000"/>
              <a:gd name="connsiteX95" fmla="*/ 764846 w 4376835"/>
              <a:gd name="connsiteY95" fmla="*/ 2307129 h 6858000"/>
              <a:gd name="connsiteX96" fmla="*/ 781226 w 4376835"/>
              <a:gd name="connsiteY96" fmla="*/ 2272947 h 6858000"/>
              <a:gd name="connsiteX97" fmla="*/ 783960 w 4376835"/>
              <a:gd name="connsiteY97" fmla="*/ 2265753 h 6858000"/>
              <a:gd name="connsiteX98" fmla="*/ 783783 w 4376835"/>
              <a:gd name="connsiteY98" fmla="*/ 2265478 h 6858000"/>
              <a:gd name="connsiteX99" fmla="*/ 786206 w 4376835"/>
              <a:gd name="connsiteY99" fmla="*/ 2257630 h 6858000"/>
              <a:gd name="connsiteX100" fmla="*/ 788946 w 4376835"/>
              <a:gd name="connsiteY100" fmla="*/ 2252635 h 6858000"/>
              <a:gd name="connsiteX101" fmla="*/ 794250 w 4376835"/>
              <a:gd name="connsiteY101" fmla="*/ 2238675 h 6858000"/>
              <a:gd name="connsiteX102" fmla="*/ 794536 w 4376835"/>
              <a:gd name="connsiteY102" fmla="*/ 2233003 h 6858000"/>
              <a:gd name="connsiteX103" fmla="*/ 792429 w 4376835"/>
              <a:gd name="connsiteY103" fmla="*/ 2229498 h 6858000"/>
              <a:gd name="connsiteX104" fmla="*/ 793227 w 4376835"/>
              <a:gd name="connsiteY104" fmla="*/ 2228401 h 6858000"/>
              <a:gd name="connsiteX105" fmla="*/ 795299 w 4376835"/>
              <a:gd name="connsiteY105" fmla="*/ 2197903 h 6858000"/>
              <a:gd name="connsiteX106" fmla="*/ 808822 w 4376835"/>
              <a:gd name="connsiteY106" fmla="*/ 2134368 h 6858000"/>
              <a:gd name="connsiteX107" fmla="*/ 820138 w 4376835"/>
              <a:gd name="connsiteY107" fmla="*/ 2099989 h 6858000"/>
              <a:gd name="connsiteX108" fmla="*/ 847225 w 4376835"/>
              <a:gd name="connsiteY108" fmla="*/ 2003626 h 6858000"/>
              <a:gd name="connsiteX109" fmla="*/ 871446 w 4376835"/>
              <a:gd name="connsiteY109" fmla="*/ 1905232 h 6858000"/>
              <a:gd name="connsiteX110" fmla="*/ 866894 w 4376835"/>
              <a:gd name="connsiteY110" fmla="*/ 1846725 h 6858000"/>
              <a:gd name="connsiteX111" fmla="*/ 868241 w 4376835"/>
              <a:gd name="connsiteY111" fmla="*/ 1841071 h 6858000"/>
              <a:gd name="connsiteX112" fmla="*/ 875742 w 4376835"/>
              <a:gd name="connsiteY112" fmla="*/ 1828958 h 6858000"/>
              <a:gd name="connsiteX113" fmla="*/ 879192 w 4376835"/>
              <a:gd name="connsiteY113" fmla="*/ 1824953 h 6858000"/>
              <a:gd name="connsiteX114" fmla="*/ 882790 w 4376835"/>
              <a:gd name="connsiteY114" fmla="*/ 1817574 h 6858000"/>
              <a:gd name="connsiteX115" fmla="*/ 886658 w 4376835"/>
              <a:gd name="connsiteY115" fmla="*/ 1811329 h 6858000"/>
              <a:gd name="connsiteX116" fmla="*/ 908112 w 4376835"/>
              <a:gd name="connsiteY116" fmla="*/ 1782991 h 6858000"/>
              <a:gd name="connsiteX117" fmla="*/ 1021695 w 4376835"/>
              <a:gd name="connsiteY117" fmla="*/ 1753240 h 6858000"/>
              <a:gd name="connsiteX118" fmla="*/ 1109428 w 4376835"/>
              <a:gd name="connsiteY118" fmla="*/ 1570998 h 6858000"/>
              <a:gd name="connsiteX119" fmla="*/ 1250520 w 4376835"/>
              <a:gd name="connsiteY119" fmla="*/ 1425857 h 6858000"/>
              <a:gd name="connsiteX120" fmla="*/ 1397360 w 4376835"/>
              <a:gd name="connsiteY120" fmla="*/ 1313547 h 6858000"/>
              <a:gd name="connsiteX121" fmla="*/ 1496269 w 4376835"/>
              <a:gd name="connsiteY121" fmla="*/ 1094720 h 6858000"/>
              <a:gd name="connsiteX122" fmla="*/ 1516735 w 4376835"/>
              <a:gd name="connsiteY122" fmla="*/ 913489 h 6858000"/>
              <a:gd name="connsiteX123" fmla="*/ 1518279 w 4376835"/>
              <a:gd name="connsiteY123" fmla="*/ 802489 h 6858000"/>
              <a:gd name="connsiteX124" fmla="*/ 1589359 w 4376835"/>
              <a:gd name="connsiteY124" fmla="*/ 598702 h 6858000"/>
              <a:gd name="connsiteX125" fmla="*/ 1674468 w 4376835"/>
              <a:gd name="connsiteY125" fmla="*/ 380053 h 6858000"/>
              <a:gd name="connsiteX126" fmla="*/ 1713442 w 4376835"/>
              <a:gd name="connsiteY126" fmla="*/ 307108 h 6858000"/>
              <a:gd name="connsiteX127" fmla="*/ 1723372 w 4376835"/>
              <a:gd name="connsiteY127" fmla="*/ 277643 h 6858000"/>
              <a:gd name="connsiteX128" fmla="*/ 1740253 w 4376835"/>
              <a:gd name="connsiteY128" fmla="*/ 228503 h 6858000"/>
              <a:gd name="connsiteX129" fmla="*/ 1743263 w 4376835"/>
              <a:gd name="connsiteY129" fmla="*/ 182970 h 6858000"/>
              <a:gd name="connsiteX130" fmla="*/ 1761186 w 4376835"/>
              <a:gd name="connsiteY130" fmla="*/ 145367 h 6858000"/>
              <a:gd name="connsiteX131" fmla="*/ 1777775 w 4376835"/>
              <a:gd name="connsiteY131" fmla="*/ 148014 h 6858000"/>
              <a:gd name="connsiteX132" fmla="*/ 1792914 w 4376835"/>
              <a:gd name="connsiteY132" fmla="*/ 104094 h 6858000"/>
              <a:gd name="connsiteX133" fmla="*/ 1814516 w 4376835"/>
              <a:gd name="connsiteY133" fmla="*/ 36224 h 6858000"/>
              <a:gd name="connsiteX134" fmla="*/ 1821598 w 4376835"/>
              <a:gd name="connsiteY134" fmla="*/ 28008 h 6858000"/>
              <a:gd name="connsiteX135" fmla="*/ 1813947 w 4376835"/>
              <a:gd name="connsiteY135" fmla="*/ 11863 h 6858000"/>
              <a:gd name="connsiteX136" fmla="*/ 1814929 w 4376835"/>
              <a:gd name="connsiteY1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</a:cxnLst>
            <a:rect l="l" t="t" r="r" b="b"/>
            <a:pathLst>
              <a:path w="4376835" h="6858000">
                <a:moveTo>
                  <a:pt x="1814929" y="0"/>
                </a:moveTo>
                <a:lnTo>
                  <a:pt x="4376835" y="0"/>
                </a:lnTo>
                <a:lnTo>
                  <a:pt x="4376835" y="6858000"/>
                </a:lnTo>
                <a:lnTo>
                  <a:pt x="0" y="6858000"/>
                </a:lnTo>
                <a:lnTo>
                  <a:pt x="2310" y="6853652"/>
                </a:lnTo>
                <a:cubicBezTo>
                  <a:pt x="29810" y="6805010"/>
                  <a:pt x="56276" y="6770828"/>
                  <a:pt x="91006" y="6620968"/>
                </a:cubicBezTo>
                <a:cubicBezTo>
                  <a:pt x="94381" y="6612671"/>
                  <a:pt x="81335" y="6443221"/>
                  <a:pt x="81892" y="6435659"/>
                </a:cubicBezTo>
                <a:lnTo>
                  <a:pt x="80998" y="6414855"/>
                </a:lnTo>
                <a:lnTo>
                  <a:pt x="75836" y="6409671"/>
                </a:lnTo>
                <a:lnTo>
                  <a:pt x="77989" y="6396556"/>
                </a:lnTo>
                <a:lnTo>
                  <a:pt x="77374" y="6392981"/>
                </a:lnTo>
                <a:cubicBezTo>
                  <a:pt x="76172" y="6386157"/>
                  <a:pt x="75177" y="6379394"/>
                  <a:pt x="75036" y="6372572"/>
                </a:cubicBezTo>
                <a:cubicBezTo>
                  <a:pt x="102194" y="6377497"/>
                  <a:pt x="78306" y="6315359"/>
                  <a:pt x="99554" y="6331118"/>
                </a:cubicBezTo>
                <a:cubicBezTo>
                  <a:pt x="103496" y="6294492"/>
                  <a:pt x="122687" y="6319101"/>
                  <a:pt x="105442" y="6278374"/>
                </a:cubicBezTo>
                <a:cubicBezTo>
                  <a:pt x="113996" y="6231380"/>
                  <a:pt x="151354" y="6216149"/>
                  <a:pt x="172914" y="6144628"/>
                </a:cubicBezTo>
                <a:cubicBezTo>
                  <a:pt x="184454" y="6105934"/>
                  <a:pt x="219188" y="6021085"/>
                  <a:pt x="264181" y="5952072"/>
                </a:cubicBezTo>
                <a:cubicBezTo>
                  <a:pt x="320644" y="5872108"/>
                  <a:pt x="367070" y="5761141"/>
                  <a:pt x="423554" y="5679532"/>
                </a:cubicBezTo>
                <a:cubicBezTo>
                  <a:pt x="444226" y="5585128"/>
                  <a:pt x="413383" y="5567997"/>
                  <a:pt x="434055" y="5473593"/>
                </a:cubicBezTo>
                <a:cubicBezTo>
                  <a:pt x="395274" y="5386145"/>
                  <a:pt x="472046" y="5302014"/>
                  <a:pt x="403759" y="5215514"/>
                </a:cubicBezTo>
                <a:lnTo>
                  <a:pt x="367284" y="5066430"/>
                </a:lnTo>
                <a:lnTo>
                  <a:pt x="317365" y="5016642"/>
                </a:lnTo>
                <a:cubicBezTo>
                  <a:pt x="318092" y="5012746"/>
                  <a:pt x="318190" y="5010215"/>
                  <a:pt x="317834" y="5008528"/>
                </a:cubicBezTo>
                <a:lnTo>
                  <a:pt x="317591" y="5008366"/>
                </a:lnTo>
                <a:lnTo>
                  <a:pt x="318532" y="5000689"/>
                </a:lnTo>
                <a:cubicBezTo>
                  <a:pt x="320705" y="4987649"/>
                  <a:pt x="323377" y="4974877"/>
                  <a:pt x="326373" y="4962649"/>
                </a:cubicBezTo>
                <a:lnTo>
                  <a:pt x="304517" y="4845612"/>
                </a:lnTo>
                <a:lnTo>
                  <a:pt x="312138" y="4821435"/>
                </a:lnTo>
                <a:lnTo>
                  <a:pt x="314669" y="4809154"/>
                </a:lnTo>
                <a:lnTo>
                  <a:pt x="318283" y="4805250"/>
                </a:lnTo>
                <a:cubicBezTo>
                  <a:pt x="320578" y="4801275"/>
                  <a:pt x="321790" y="4795888"/>
                  <a:pt x="320547" y="4787345"/>
                </a:cubicBezTo>
                <a:lnTo>
                  <a:pt x="319715" y="4785453"/>
                </a:lnTo>
                <a:lnTo>
                  <a:pt x="325649" y="4770073"/>
                </a:lnTo>
                <a:cubicBezTo>
                  <a:pt x="328268" y="4765017"/>
                  <a:pt x="331488" y="4760402"/>
                  <a:pt x="335542" y="4756450"/>
                </a:cubicBezTo>
                <a:cubicBezTo>
                  <a:pt x="318003" y="4709762"/>
                  <a:pt x="339666" y="4659972"/>
                  <a:pt x="339391" y="4606479"/>
                </a:cubicBezTo>
                <a:cubicBezTo>
                  <a:pt x="308820" y="4587919"/>
                  <a:pt x="353653" y="4488685"/>
                  <a:pt x="385485" y="4470620"/>
                </a:cubicBezTo>
                <a:cubicBezTo>
                  <a:pt x="349272" y="4475654"/>
                  <a:pt x="434439" y="4343750"/>
                  <a:pt x="386474" y="4389388"/>
                </a:cubicBezTo>
                <a:cubicBezTo>
                  <a:pt x="390773" y="4370356"/>
                  <a:pt x="377813" y="4353317"/>
                  <a:pt x="365661" y="4365498"/>
                </a:cubicBezTo>
                <a:cubicBezTo>
                  <a:pt x="393730" y="4305427"/>
                  <a:pt x="374276" y="4225895"/>
                  <a:pt x="389339" y="4160513"/>
                </a:cubicBezTo>
                <a:cubicBezTo>
                  <a:pt x="364366" y="4129844"/>
                  <a:pt x="388282" y="4144911"/>
                  <a:pt x="385403" y="4109650"/>
                </a:cubicBezTo>
                <a:cubicBezTo>
                  <a:pt x="409735" y="4115762"/>
                  <a:pt x="374071" y="4068016"/>
                  <a:pt x="402327" y="4061824"/>
                </a:cubicBezTo>
                <a:cubicBezTo>
                  <a:pt x="400908" y="4055602"/>
                  <a:pt x="398642" y="4049772"/>
                  <a:pt x="396156" y="4043965"/>
                </a:cubicBezTo>
                <a:lnTo>
                  <a:pt x="394868" y="4040920"/>
                </a:lnTo>
                <a:cubicBezTo>
                  <a:pt x="394773" y="4036613"/>
                  <a:pt x="394679" y="4032307"/>
                  <a:pt x="394584" y="4028000"/>
                </a:cubicBezTo>
                <a:lnTo>
                  <a:pt x="388418" y="4025270"/>
                </a:lnTo>
                <a:lnTo>
                  <a:pt x="383628" y="4006478"/>
                </a:lnTo>
                <a:cubicBezTo>
                  <a:pt x="382774" y="3999299"/>
                  <a:pt x="382957" y="3991408"/>
                  <a:pt x="384802" y="3982442"/>
                </a:cubicBezTo>
                <a:cubicBezTo>
                  <a:pt x="401416" y="3951445"/>
                  <a:pt x="375209" y="3905701"/>
                  <a:pt x="397167" y="3867331"/>
                </a:cubicBezTo>
                <a:cubicBezTo>
                  <a:pt x="403057" y="3853072"/>
                  <a:pt x="407915" y="3808030"/>
                  <a:pt x="400691" y="3798966"/>
                </a:cubicBezTo>
                <a:cubicBezTo>
                  <a:pt x="400026" y="3789462"/>
                  <a:pt x="404255" y="3778712"/>
                  <a:pt x="395946" y="3773791"/>
                </a:cubicBezTo>
                <a:cubicBezTo>
                  <a:pt x="386179" y="3765922"/>
                  <a:pt x="406502" y="3734262"/>
                  <a:pt x="393410" y="3738098"/>
                </a:cubicBezTo>
                <a:cubicBezTo>
                  <a:pt x="407431" y="3715587"/>
                  <a:pt x="387387" y="3695630"/>
                  <a:pt x="384223" y="3675719"/>
                </a:cubicBezTo>
                <a:cubicBezTo>
                  <a:pt x="390897" y="3666933"/>
                  <a:pt x="389284" y="3656428"/>
                  <a:pt x="386290" y="3642763"/>
                </a:cubicBezTo>
                <a:lnTo>
                  <a:pt x="382514" y="3624093"/>
                </a:lnTo>
                <a:lnTo>
                  <a:pt x="383976" y="3616602"/>
                </a:lnTo>
                <a:cubicBezTo>
                  <a:pt x="384920" y="3607445"/>
                  <a:pt x="385162" y="3599012"/>
                  <a:pt x="385517" y="3591527"/>
                </a:cubicBezTo>
                <a:lnTo>
                  <a:pt x="387146" y="3577241"/>
                </a:lnTo>
                <a:lnTo>
                  <a:pt x="388068" y="3571585"/>
                </a:lnTo>
                <a:lnTo>
                  <a:pt x="395496" y="3559720"/>
                </a:lnTo>
                <a:cubicBezTo>
                  <a:pt x="395326" y="3554162"/>
                  <a:pt x="395155" y="3548605"/>
                  <a:pt x="394985" y="3543047"/>
                </a:cubicBezTo>
                <a:lnTo>
                  <a:pt x="403028" y="3525651"/>
                </a:lnTo>
                <a:cubicBezTo>
                  <a:pt x="401413" y="3524354"/>
                  <a:pt x="399963" y="3522692"/>
                  <a:pt x="398728" y="3520715"/>
                </a:cubicBezTo>
                <a:lnTo>
                  <a:pt x="395530" y="3505412"/>
                </a:lnTo>
                <a:lnTo>
                  <a:pt x="402719" y="3493445"/>
                </a:lnTo>
                <a:cubicBezTo>
                  <a:pt x="393264" y="3491751"/>
                  <a:pt x="405480" y="3478925"/>
                  <a:pt x="409328" y="3467406"/>
                </a:cubicBezTo>
                <a:cubicBezTo>
                  <a:pt x="409316" y="3464948"/>
                  <a:pt x="409304" y="3462491"/>
                  <a:pt x="409292" y="3460033"/>
                </a:cubicBezTo>
                <a:lnTo>
                  <a:pt x="419755" y="3435495"/>
                </a:lnTo>
                <a:cubicBezTo>
                  <a:pt x="424399" y="3421940"/>
                  <a:pt x="427905" y="3408759"/>
                  <a:pt x="430771" y="3395884"/>
                </a:cubicBezTo>
                <a:lnTo>
                  <a:pt x="439140" y="3350083"/>
                </a:lnTo>
                <a:lnTo>
                  <a:pt x="446544" y="3337690"/>
                </a:lnTo>
                <a:cubicBezTo>
                  <a:pt x="456457" y="3308602"/>
                  <a:pt x="453892" y="3271850"/>
                  <a:pt x="470731" y="3254519"/>
                </a:cubicBezTo>
                <a:cubicBezTo>
                  <a:pt x="474589" y="3246460"/>
                  <a:pt x="476699" y="3238700"/>
                  <a:pt x="477713" y="3231166"/>
                </a:cubicBezTo>
                <a:cubicBezTo>
                  <a:pt x="477838" y="3224198"/>
                  <a:pt x="477962" y="3217230"/>
                  <a:pt x="478087" y="3210262"/>
                </a:cubicBezTo>
                <a:lnTo>
                  <a:pt x="473269" y="3204689"/>
                </a:lnTo>
                <a:lnTo>
                  <a:pt x="476207" y="3191713"/>
                </a:lnTo>
                <a:cubicBezTo>
                  <a:pt x="476076" y="3190504"/>
                  <a:pt x="475944" y="3189294"/>
                  <a:pt x="475813" y="3188085"/>
                </a:cubicBezTo>
                <a:cubicBezTo>
                  <a:pt x="475032" y="3181161"/>
                  <a:pt x="474456" y="3174312"/>
                  <a:pt x="474728" y="3167471"/>
                </a:cubicBezTo>
                <a:cubicBezTo>
                  <a:pt x="501422" y="3174421"/>
                  <a:pt x="481450" y="3110410"/>
                  <a:pt x="501612" y="3127774"/>
                </a:cubicBezTo>
                <a:cubicBezTo>
                  <a:pt x="507757" y="3091380"/>
                  <a:pt x="525334" y="3117454"/>
                  <a:pt x="510667" y="3075380"/>
                </a:cubicBezTo>
                <a:cubicBezTo>
                  <a:pt x="540230" y="3017365"/>
                  <a:pt x="542544" y="2929274"/>
                  <a:pt x="582379" y="2882573"/>
                </a:cubicBezTo>
                <a:cubicBezTo>
                  <a:pt x="568549" y="2889043"/>
                  <a:pt x="561213" y="2866095"/>
                  <a:pt x="569744" y="2849169"/>
                </a:cubicBezTo>
                <a:cubicBezTo>
                  <a:pt x="515752" y="2872293"/>
                  <a:pt x="624181" y="2780662"/>
                  <a:pt x="590685" y="2768869"/>
                </a:cubicBezTo>
                <a:cubicBezTo>
                  <a:pt x="623497" y="2765674"/>
                  <a:pt x="687935" y="2687815"/>
                  <a:pt x="665292" y="2655182"/>
                </a:cubicBezTo>
                <a:cubicBezTo>
                  <a:pt x="678257" y="2601873"/>
                  <a:pt x="709847" y="2562423"/>
                  <a:pt x="705757" y="2507872"/>
                </a:cubicBezTo>
                <a:cubicBezTo>
                  <a:pt x="710343" y="2505822"/>
                  <a:pt x="714351" y="2502730"/>
                  <a:pt x="717932" y="2498916"/>
                </a:cubicBezTo>
                <a:lnTo>
                  <a:pt x="727017" y="2486382"/>
                </a:lnTo>
                <a:lnTo>
                  <a:pt x="726741" y="2484113"/>
                </a:lnTo>
                <a:cubicBezTo>
                  <a:pt x="727745" y="2475043"/>
                  <a:pt x="730155" y="2470249"/>
                  <a:pt x="733179" y="2467361"/>
                </a:cubicBezTo>
                <a:lnTo>
                  <a:pt x="737364" y="2465156"/>
                </a:lnTo>
                <a:lnTo>
                  <a:pt x="742650" y="2454122"/>
                </a:lnTo>
                <a:lnTo>
                  <a:pt x="755408" y="2433619"/>
                </a:lnTo>
                <a:cubicBezTo>
                  <a:pt x="755471" y="2431955"/>
                  <a:pt x="755535" y="2430290"/>
                  <a:pt x="755598" y="2428626"/>
                </a:cubicBezTo>
                <a:lnTo>
                  <a:pt x="771418" y="2395899"/>
                </a:lnTo>
                <a:lnTo>
                  <a:pt x="770593" y="2394897"/>
                </a:lnTo>
                <a:cubicBezTo>
                  <a:pt x="769106" y="2391905"/>
                  <a:pt x="768688" y="2388289"/>
                  <a:pt x="770497" y="2383267"/>
                </a:cubicBezTo>
                <a:cubicBezTo>
                  <a:pt x="752441" y="2382908"/>
                  <a:pt x="765761" y="2377071"/>
                  <a:pt x="772693" y="2362296"/>
                </a:cubicBezTo>
                <a:cubicBezTo>
                  <a:pt x="746194" y="2358441"/>
                  <a:pt x="775111" y="2321343"/>
                  <a:pt x="764846" y="2307129"/>
                </a:cubicBezTo>
                <a:cubicBezTo>
                  <a:pt x="770536" y="2296361"/>
                  <a:pt x="776068" y="2284903"/>
                  <a:pt x="781226" y="2272947"/>
                </a:cubicBezTo>
                <a:lnTo>
                  <a:pt x="783960" y="2265753"/>
                </a:lnTo>
                <a:lnTo>
                  <a:pt x="783783" y="2265478"/>
                </a:lnTo>
                <a:cubicBezTo>
                  <a:pt x="783882" y="2263635"/>
                  <a:pt x="784595" y="2261166"/>
                  <a:pt x="786206" y="2257630"/>
                </a:cubicBezTo>
                <a:lnTo>
                  <a:pt x="788946" y="2252635"/>
                </a:lnTo>
                <a:lnTo>
                  <a:pt x="794250" y="2238675"/>
                </a:lnTo>
                <a:cubicBezTo>
                  <a:pt x="794345" y="2236784"/>
                  <a:pt x="794441" y="2234894"/>
                  <a:pt x="794536" y="2233003"/>
                </a:cubicBezTo>
                <a:lnTo>
                  <a:pt x="792429" y="2229498"/>
                </a:lnTo>
                <a:lnTo>
                  <a:pt x="793227" y="2228401"/>
                </a:lnTo>
                <a:cubicBezTo>
                  <a:pt x="801728" y="2221696"/>
                  <a:pt x="809796" y="2223226"/>
                  <a:pt x="795299" y="2197903"/>
                </a:cubicBezTo>
                <a:cubicBezTo>
                  <a:pt x="811549" y="2180402"/>
                  <a:pt x="801510" y="2168206"/>
                  <a:pt x="808822" y="2134368"/>
                </a:cubicBezTo>
                <a:cubicBezTo>
                  <a:pt x="821032" y="2126284"/>
                  <a:pt x="822222" y="2114075"/>
                  <a:pt x="820138" y="2099989"/>
                </a:cubicBezTo>
                <a:cubicBezTo>
                  <a:pt x="834727" y="2072002"/>
                  <a:pt x="836697" y="2038973"/>
                  <a:pt x="847225" y="2003626"/>
                </a:cubicBezTo>
                <a:cubicBezTo>
                  <a:pt x="870411" y="1973216"/>
                  <a:pt x="860120" y="1942957"/>
                  <a:pt x="871446" y="1905232"/>
                </a:cubicBezTo>
                <a:cubicBezTo>
                  <a:pt x="899662" y="1884744"/>
                  <a:pt x="866560" y="1869681"/>
                  <a:pt x="866894" y="1846725"/>
                </a:cubicBezTo>
                <a:lnTo>
                  <a:pt x="868241" y="1841071"/>
                </a:lnTo>
                <a:lnTo>
                  <a:pt x="875742" y="1828958"/>
                </a:lnTo>
                <a:lnTo>
                  <a:pt x="879192" y="1824953"/>
                </a:lnTo>
                <a:lnTo>
                  <a:pt x="882790" y="1817574"/>
                </a:lnTo>
                <a:lnTo>
                  <a:pt x="886658" y="1811329"/>
                </a:lnTo>
                <a:cubicBezTo>
                  <a:pt x="893642" y="1801193"/>
                  <a:pt x="900872" y="1791712"/>
                  <a:pt x="908112" y="1782991"/>
                </a:cubicBezTo>
                <a:cubicBezTo>
                  <a:pt x="901486" y="1764538"/>
                  <a:pt x="1045081" y="1767511"/>
                  <a:pt x="1021695" y="1753240"/>
                </a:cubicBezTo>
                <a:cubicBezTo>
                  <a:pt x="1050351" y="1710564"/>
                  <a:pt x="1079859" y="1626787"/>
                  <a:pt x="1109428" y="1570998"/>
                </a:cubicBezTo>
                <a:cubicBezTo>
                  <a:pt x="1095060" y="1528987"/>
                  <a:pt x="1220038" y="1416281"/>
                  <a:pt x="1250520" y="1425857"/>
                </a:cubicBezTo>
                <a:cubicBezTo>
                  <a:pt x="1270355" y="1392742"/>
                  <a:pt x="1375441" y="1360253"/>
                  <a:pt x="1397360" y="1313547"/>
                </a:cubicBezTo>
                <a:lnTo>
                  <a:pt x="1496269" y="1094720"/>
                </a:lnTo>
                <a:cubicBezTo>
                  <a:pt x="1516164" y="1015803"/>
                  <a:pt x="1525308" y="965866"/>
                  <a:pt x="1516735" y="913489"/>
                </a:cubicBezTo>
                <a:cubicBezTo>
                  <a:pt x="1526909" y="905284"/>
                  <a:pt x="1519732" y="816693"/>
                  <a:pt x="1518279" y="802489"/>
                </a:cubicBezTo>
                <a:cubicBezTo>
                  <a:pt x="1525486" y="739008"/>
                  <a:pt x="1570345" y="641350"/>
                  <a:pt x="1589359" y="598702"/>
                </a:cubicBezTo>
                <a:cubicBezTo>
                  <a:pt x="1627631" y="531968"/>
                  <a:pt x="1653787" y="428652"/>
                  <a:pt x="1674468" y="380053"/>
                </a:cubicBezTo>
                <a:cubicBezTo>
                  <a:pt x="1702374" y="337186"/>
                  <a:pt x="1663464" y="346077"/>
                  <a:pt x="1713442" y="307108"/>
                </a:cubicBezTo>
                <a:cubicBezTo>
                  <a:pt x="1709247" y="293750"/>
                  <a:pt x="1712921" y="286239"/>
                  <a:pt x="1723372" y="277643"/>
                </a:cubicBezTo>
                <a:cubicBezTo>
                  <a:pt x="1736363" y="256271"/>
                  <a:pt x="1716219" y="239710"/>
                  <a:pt x="1740253" y="228503"/>
                </a:cubicBezTo>
                <a:cubicBezTo>
                  <a:pt x="1727703" y="222673"/>
                  <a:pt x="1759694" y="183008"/>
                  <a:pt x="1743263" y="182970"/>
                </a:cubicBezTo>
                <a:cubicBezTo>
                  <a:pt x="1741915" y="159720"/>
                  <a:pt x="1761363" y="167348"/>
                  <a:pt x="1761186" y="145367"/>
                </a:cubicBezTo>
                <a:cubicBezTo>
                  <a:pt x="1768291" y="127518"/>
                  <a:pt x="1767039" y="165048"/>
                  <a:pt x="1777775" y="148014"/>
                </a:cubicBezTo>
                <a:cubicBezTo>
                  <a:pt x="1788927" y="125594"/>
                  <a:pt x="1807822" y="143605"/>
                  <a:pt x="1792914" y="104094"/>
                </a:cubicBezTo>
                <a:cubicBezTo>
                  <a:pt x="1811329" y="87027"/>
                  <a:pt x="1802901" y="72355"/>
                  <a:pt x="1814516" y="36224"/>
                </a:cubicBezTo>
                <a:lnTo>
                  <a:pt x="1821598" y="28008"/>
                </a:lnTo>
                <a:lnTo>
                  <a:pt x="1813947" y="11863"/>
                </a:lnTo>
                <a:cubicBezTo>
                  <a:pt x="1814274" y="7909"/>
                  <a:pt x="1814602" y="3954"/>
                  <a:pt x="1814929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E1ADA1B-8E03-4FC1-9FF5-9A0071A5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3143" y="659630"/>
            <a:ext cx="2429620" cy="5534594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348623-4543-6973-F9CE-BBC77FB90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76185" y="1653742"/>
            <a:ext cx="2094389" cy="879411"/>
          </a:xfrm>
          <a:prstGeom prst="rect">
            <a:avLst/>
          </a:prstGeom>
        </p:spPr>
      </p:pic>
      <p:pic>
        <p:nvPicPr>
          <p:cNvPr id="7" name="Picture 6" descr="A logo for a university&#10;&#10;Description automatically generated">
            <a:extLst>
              <a:ext uri="{FF2B5EF4-FFF2-40B4-BE49-F238E27FC236}">
                <a16:creationId xmlns:a16="http://schemas.microsoft.com/office/drawing/2014/main" id="{B7384F6F-9F10-0DB1-3D8D-A2D725BB1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185" y="3943602"/>
            <a:ext cx="2094389" cy="1570791"/>
          </a:xfrm>
          <a:prstGeom prst="rect">
            <a:avLst/>
          </a:prstGeom>
        </p:spPr>
      </p:pic>
      <p:sp>
        <p:nvSpPr>
          <p:cNvPr id="21" name="Rectangle 6">
            <a:extLst>
              <a:ext uri="{FF2B5EF4-FFF2-40B4-BE49-F238E27FC236}">
                <a16:creationId xmlns:a16="http://schemas.microsoft.com/office/drawing/2014/main" id="{C99D11B4-B61D-4ECC-AA3A-DE3A9B692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1897" y="6091709"/>
            <a:ext cx="86484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80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F44963-F78F-4F17-86B4-4EAA3536B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6" y="-126380"/>
            <a:ext cx="4940638" cy="133084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Python at ODU: CS153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52775" y="1048215"/>
            <a:ext cx="5523409" cy="5054473"/>
          </a:xfrm>
        </p:spPr>
        <p:txBody>
          <a:bodyPr>
            <a:normAutofit/>
          </a:bodyPr>
          <a:lstStyle/>
          <a:p>
            <a:pPr marL="0" indent="0" fontAlgn="base">
              <a:lnSpc>
                <a:spcPct val="70000"/>
              </a:lnSpc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Multidisciplinary Approach</a:t>
            </a:r>
          </a:p>
          <a:p>
            <a:pPr fontAlgn="base">
              <a:lnSpc>
                <a:spcPct val="7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Designed to provide a solid foundation in programming for computer science majors while offering a straightforward entry point for students from other disciplines.</a:t>
            </a:r>
          </a:p>
          <a:p>
            <a:pPr fontAlgn="base">
              <a:lnSpc>
                <a:spcPct val="7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fontAlgn="base">
              <a:lnSpc>
                <a:spcPct val="70000"/>
              </a:lnSpc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Career and Academic Advancement</a:t>
            </a:r>
          </a:p>
          <a:p>
            <a:pPr fontAlgn="base">
              <a:lnSpc>
                <a:spcPct val="7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Equips students with the skills to explore data-driven fields like data science and demonstrate how coding skills can enhance studies and professional work across various domains.</a:t>
            </a:r>
          </a:p>
          <a:p>
            <a:pPr fontAlgn="base">
              <a:lnSpc>
                <a:spcPct val="7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fontAlgn="base">
              <a:lnSpc>
                <a:spcPct val="70000"/>
              </a:lnSpc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Empowering Students: </a:t>
            </a:r>
          </a:p>
          <a:p>
            <a:pPr fontAlgn="base">
              <a:lnSpc>
                <a:spcPct val="7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Encourages students to "dip their toes" into any field by leveraging Python as a powerful tool to enhance their studies and professional opportunities.</a:t>
            </a:r>
          </a:p>
          <a:p>
            <a:pPr fontAlgn="base">
              <a:lnSpc>
                <a:spcPct val="7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 fontAlgn="base">
              <a:lnSpc>
                <a:spcPct val="70000"/>
              </a:lnSpc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CS153 aims to set students on a learning journey where they can:</a:t>
            </a:r>
            <a:b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base">
              <a:lnSpc>
                <a:spcPct val="70000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Understand Code Independently: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Develop the ability to comprehend and write code without constant guidance.</a:t>
            </a:r>
            <a:b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base">
              <a:lnSpc>
                <a:spcPct val="70000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Explore Multiple Paths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Open doors to web development, game development, and adding a computational dimension to their field of expertise.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2BCA4C2-A213-404E-B14B-DA9A32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8388" y="0"/>
            <a:ext cx="2765612" cy="6858000"/>
          </a:xfrm>
          <a:custGeom>
            <a:avLst/>
            <a:gdLst>
              <a:gd name="connsiteX0" fmla="*/ 1814929 w 4376835"/>
              <a:gd name="connsiteY0" fmla="*/ 0 h 6858000"/>
              <a:gd name="connsiteX1" fmla="*/ 4376835 w 4376835"/>
              <a:gd name="connsiteY1" fmla="*/ 0 h 6858000"/>
              <a:gd name="connsiteX2" fmla="*/ 4376835 w 4376835"/>
              <a:gd name="connsiteY2" fmla="*/ 6858000 h 6858000"/>
              <a:gd name="connsiteX3" fmla="*/ 0 w 4376835"/>
              <a:gd name="connsiteY3" fmla="*/ 6858000 h 6858000"/>
              <a:gd name="connsiteX4" fmla="*/ 2310 w 4376835"/>
              <a:gd name="connsiteY4" fmla="*/ 6853652 h 6858000"/>
              <a:gd name="connsiteX5" fmla="*/ 91006 w 4376835"/>
              <a:gd name="connsiteY5" fmla="*/ 6620968 h 6858000"/>
              <a:gd name="connsiteX6" fmla="*/ 81892 w 4376835"/>
              <a:gd name="connsiteY6" fmla="*/ 6435659 h 6858000"/>
              <a:gd name="connsiteX7" fmla="*/ 80998 w 4376835"/>
              <a:gd name="connsiteY7" fmla="*/ 6414855 h 6858000"/>
              <a:gd name="connsiteX8" fmla="*/ 75836 w 4376835"/>
              <a:gd name="connsiteY8" fmla="*/ 6409671 h 6858000"/>
              <a:gd name="connsiteX9" fmla="*/ 77989 w 4376835"/>
              <a:gd name="connsiteY9" fmla="*/ 6396556 h 6858000"/>
              <a:gd name="connsiteX10" fmla="*/ 77374 w 4376835"/>
              <a:gd name="connsiteY10" fmla="*/ 6392981 h 6858000"/>
              <a:gd name="connsiteX11" fmla="*/ 75036 w 4376835"/>
              <a:gd name="connsiteY11" fmla="*/ 6372572 h 6858000"/>
              <a:gd name="connsiteX12" fmla="*/ 99554 w 4376835"/>
              <a:gd name="connsiteY12" fmla="*/ 6331118 h 6858000"/>
              <a:gd name="connsiteX13" fmla="*/ 105442 w 4376835"/>
              <a:gd name="connsiteY13" fmla="*/ 6278374 h 6858000"/>
              <a:gd name="connsiteX14" fmla="*/ 172914 w 4376835"/>
              <a:gd name="connsiteY14" fmla="*/ 6144628 h 6858000"/>
              <a:gd name="connsiteX15" fmla="*/ 264181 w 4376835"/>
              <a:gd name="connsiteY15" fmla="*/ 5952072 h 6858000"/>
              <a:gd name="connsiteX16" fmla="*/ 423554 w 4376835"/>
              <a:gd name="connsiteY16" fmla="*/ 5679532 h 6858000"/>
              <a:gd name="connsiteX17" fmla="*/ 434055 w 4376835"/>
              <a:gd name="connsiteY17" fmla="*/ 5473593 h 6858000"/>
              <a:gd name="connsiteX18" fmla="*/ 403759 w 4376835"/>
              <a:gd name="connsiteY18" fmla="*/ 5215514 h 6858000"/>
              <a:gd name="connsiteX19" fmla="*/ 367284 w 4376835"/>
              <a:gd name="connsiteY19" fmla="*/ 5066430 h 6858000"/>
              <a:gd name="connsiteX20" fmla="*/ 317365 w 4376835"/>
              <a:gd name="connsiteY20" fmla="*/ 5016642 h 6858000"/>
              <a:gd name="connsiteX21" fmla="*/ 317834 w 4376835"/>
              <a:gd name="connsiteY21" fmla="*/ 5008528 h 6858000"/>
              <a:gd name="connsiteX22" fmla="*/ 317591 w 4376835"/>
              <a:gd name="connsiteY22" fmla="*/ 5008366 h 6858000"/>
              <a:gd name="connsiteX23" fmla="*/ 318532 w 4376835"/>
              <a:gd name="connsiteY23" fmla="*/ 5000689 h 6858000"/>
              <a:gd name="connsiteX24" fmla="*/ 326373 w 4376835"/>
              <a:gd name="connsiteY24" fmla="*/ 4962649 h 6858000"/>
              <a:gd name="connsiteX25" fmla="*/ 304517 w 4376835"/>
              <a:gd name="connsiteY25" fmla="*/ 4845612 h 6858000"/>
              <a:gd name="connsiteX26" fmla="*/ 312138 w 4376835"/>
              <a:gd name="connsiteY26" fmla="*/ 4821435 h 6858000"/>
              <a:gd name="connsiteX27" fmla="*/ 314669 w 4376835"/>
              <a:gd name="connsiteY27" fmla="*/ 4809154 h 6858000"/>
              <a:gd name="connsiteX28" fmla="*/ 318283 w 4376835"/>
              <a:gd name="connsiteY28" fmla="*/ 4805250 h 6858000"/>
              <a:gd name="connsiteX29" fmla="*/ 320547 w 4376835"/>
              <a:gd name="connsiteY29" fmla="*/ 4787345 h 6858000"/>
              <a:gd name="connsiteX30" fmla="*/ 319715 w 4376835"/>
              <a:gd name="connsiteY30" fmla="*/ 4785453 h 6858000"/>
              <a:gd name="connsiteX31" fmla="*/ 325649 w 4376835"/>
              <a:gd name="connsiteY31" fmla="*/ 4770073 h 6858000"/>
              <a:gd name="connsiteX32" fmla="*/ 335542 w 4376835"/>
              <a:gd name="connsiteY32" fmla="*/ 4756450 h 6858000"/>
              <a:gd name="connsiteX33" fmla="*/ 339391 w 4376835"/>
              <a:gd name="connsiteY33" fmla="*/ 4606479 h 6858000"/>
              <a:gd name="connsiteX34" fmla="*/ 385485 w 4376835"/>
              <a:gd name="connsiteY34" fmla="*/ 4470620 h 6858000"/>
              <a:gd name="connsiteX35" fmla="*/ 386474 w 4376835"/>
              <a:gd name="connsiteY35" fmla="*/ 4389388 h 6858000"/>
              <a:gd name="connsiteX36" fmla="*/ 365661 w 4376835"/>
              <a:gd name="connsiteY36" fmla="*/ 4365498 h 6858000"/>
              <a:gd name="connsiteX37" fmla="*/ 389339 w 4376835"/>
              <a:gd name="connsiteY37" fmla="*/ 4160513 h 6858000"/>
              <a:gd name="connsiteX38" fmla="*/ 385403 w 4376835"/>
              <a:gd name="connsiteY38" fmla="*/ 4109650 h 6858000"/>
              <a:gd name="connsiteX39" fmla="*/ 402327 w 4376835"/>
              <a:gd name="connsiteY39" fmla="*/ 4061824 h 6858000"/>
              <a:gd name="connsiteX40" fmla="*/ 396156 w 4376835"/>
              <a:gd name="connsiteY40" fmla="*/ 4043965 h 6858000"/>
              <a:gd name="connsiteX41" fmla="*/ 394868 w 4376835"/>
              <a:gd name="connsiteY41" fmla="*/ 4040920 h 6858000"/>
              <a:gd name="connsiteX42" fmla="*/ 394584 w 4376835"/>
              <a:gd name="connsiteY42" fmla="*/ 4028000 h 6858000"/>
              <a:gd name="connsiteX43" fmla="*/ 388418 w 4376835"/>
              <a:gd name="connsiteY43" fmla="*/ 4025270 h 6858000"/>
              <a:gd name="connsiteX44" fmla="*/ 383628 w 4376835"/>
              <a:gd name="connsiteY44" fmla="*/ 4006478 h 6858000"/>
              <a:gd name="connsiteX45" fmla="*/ 384802 w 4376835"/>
              <a:gd name="connsiteY45" fmla="*/ 3982442 h 6858000"/>
              <a:gd name="connsiteX46" fmla="*/ 397167 w 4376835"/>
              <a:gd name="connsiteY46" fmla="*/ 3867331 h 6858000"/>
              <a:gd name="connsiteX47" fmla="*/ 400691 w 4376835"/>
              <a:gd name="connsiteY47" fmla="*/ 3798966 h 6858000"/>
              <a:gd name="connsiteX48" fmla="*/ 395946 w 4376835"/>
              <a:gd name="connsiteY48" fmla="*/ 3773791 h 6858000"/>
              <a:gd name="connsiteX49" fmla="*/ 393410 w 4376835"/>
              <a:gd name="connsiteY49" fmla="*/ 3738098 h 6858000"/>
              <a:gd name="connsiteX50" fmla="*/ 384223 w 4376835"/>
              <a:gd name="connsiteY50" fmla="*/ 3675719 h 6858000"/>
              <a:gd name="connsiteX51" fmla="*/ 386290 w 4376835"/>
              <a:gd name="connsiteY51" fmla="*/ 3642763 h 6858000"/>
              <a:gd name="connsiteX52" fmla="*/ 382514 w 4376835"/>
              <a:gd name="connsiteY52" fmla="*/ 3624093 h 6858000"/>
              <a:gd name="connsiteX53" fmla="*/ 383976 w 4376835"/>
              <a:gd name="connsiteY53" fmla="*/ 3616602 h 6858000"/>
              <a:gd name="connsiteX54" fmla="*/ 385517 w 4376835"/>
              <a:gd name="connsiteY54" fmla="*/ 3591527 h 6858000"/>
              <a:gd name="connsiteX55" fmla="*/ 387146 w 4376835"/>
              <a:gd name="connsiteY55" fmla="*/ 3577241 h 6858000"/>
              <a:gd name="connsiteX56" fmla="*/ 388068 w 4376835"/>
              <a:gd name="connsiteY56" fmla="*/ 3571585 h 6858000"/>
              <a:gd name="connsiteX57" fmla="*/ 395496 w 4376835"/>
              <a:gd name="connsiteY57" fmla="*/ 3559720 h 6858000"/>
              <a:gd name="connsiteX58" fmla="*/ 394985 w 4376835"/>
              <a:gd name="connsiteY58" fmla="*/ 3543047 h 6858000"/>
              <a:gd name="connsiteX59" fmla="*/ 403028 w 4376835"/>
              <a:gd name="connsiteY59" fmla="*/ 3525651 h 6858000"/>
              <a:gd name="connsiteX60" fmla="*/ 398728 w 4376835"/>
              <a:gd name="connsiteY60" fmla="*/ 3520715 h 6858000"/>
              <a:gd name="connsiteX61" fmla="*/ 395530 w 4376835"/>
              <a:gd name="connsiteY61" fmla="*/ 3505412 h 6858000"/>
              <a:gd name="connsiteX62" fmla="*/ 402719 w 4376835"/>
              <a:gd name="connsiteY62" fmla="*/ 3493445 h 6858000"/>
              <a:gd name="connsiteX63" fmla="*/ 409328 w 4376835"/>
              <a:gd name="connsiteY63" fmla="*/ 3467406 h 6858000"/>
              <a:gd name="connsiteX64" fmla="*/ 409292 w 4376835"/>
              <a:gd name="connsiteY64" fmla="*/ 3460033 h 6858000"/>
              <a:gd name="connsiteX65" fmla="*/ 419755 w 4376835"/>
              <a:gd name="connsiteY65" fmla="*/ 3435495 h 6858000"/>
              <a:gd name="connsiteX66" fmla="*/ 430771 w 4376835"/>
              <a:gd name="connsiteY66" fmla="*/ 3395884 h 6858000"/>
              <a:gd name="connsiteX67" fmla="*/ 439140 w 4376835"/>
              <a:gd name="connsiteY67" fmla="*/ 3350083 h 6858000"/>
              <a:gd name="connsiteX68" fmla="*/ 446544 w 4376835"/>
              <a:gd name="connsiteY68" fmla="*/ 3337690 h 6858000"/>
              <a:gd name="connsiteX69" fmla="*/ 470731 w 4376835"/>
              <a:gd name="connsiteY69" fmla="*/ 3254519 h 6858000"/>
              <a:gd name="connsiteX70" fmla="*/ 477713 w 4376835"/>
              <a:gd name="connsiteY70" fmla="*/ 3231166 h 6858000"/>
              <a:gd name="connsiteX71" fmla="*/ 478087 w 4376835"/>
              <a:gd name="connsiteY71" fmla="*/ 3210262 h 6858000"/>
              <a:gd name="connsiteX72" fmla="*/ 473269 w 4376835"/>
              <a:gd name="connsiteY72" fmla="*/ 3204689 h 6858000"/>
              <a:gd name="connsiteX73" fmla="*/ 476207 w 4376835"/>
              <a:gd name="connsiteY73" fmla="*/ 3191713 h 6858000"/>
              <a:gd name="connsiteX74" fmla="*/ 475813 w 4376835"/>
              <a:gd name="connsiteY74" fmla="*/ 3188085 h 6858000"/>
              <a:gd name="connsiteX75" fmla="*/ 474728 w 4376835"/>
              <a:gd name="connsiteY75" fmla="*/ 3167471 h 6858000"/>
              <a:gd name="connsiteX76" fmla="*/ 501612 w 4376835"/>
              <a:gd name="connsiteY76" fmla="*/ 3127774 h 6858000"/>
              <a:gd name="connsiteX77" fmla="*/ 510667 w 4376835"/>
              <a:gd name="connsiteY77" fmla="*/ 3075380 h 6858000"/>
              <a:gd name="connsiteX78" fmla="*/ 582379 w 4376835"/>
              <a:gd name="connsiteY78" fmla="*/ 2882573 h 6858000"/>
              <a:gd name="connsiteX79" fmla="*/ 569744 w 4376835"/>
              <a:gd name="connsiteY79" fmla="*/ 2849169 h 6858000"/>
              <a:gd name="connsiteX80" fmla="*/ 590685 w 4376835"/>
              <a:gd name="connsiteY80" fmla="*/ 2768869 h 6858000"/>
              <a:gd name="connsiteX81" fmla="*/ 665292 w 4376835"/>
              <a:gd name="connsiteY81" fmla="*/ 2655182 h 6858000"/>
              <a:gd name="connsiteX82" fmla="*/ 705757 w 4376835"/>
              <a:gd name="connsiteY82" fmla="*/ 2507872 h 6858000"/>
              <a:gd name="connsiteX83" fmla="*/ 717932 w 4376835"/>
              <a:gd name="connsiteY83" fmla="*/ 2498916 h 6858000"/>
              <a:gd name="connsiteX84" fmla="*/ 727017 w 4376835"/>
              <a:gd name="connsiteY84" fmla="*/ 2486382 h 6858000"/>
              <a:gd name="connsiteX85" fmla="*/ 726741 w 4376835"/>
              <a:gd name="connsiteY85" fmla="*/ 2484113 h 6858000"/>
              <a:gd name="connsiteX86" fmla="*/ 733179 w 4376835"/>
              <a:gd name="connsiteY86" fmla="*/ 2467361 h 6858000"/>
              <a:gd name="connsiteX87" fmla="*/ 737364 w 4376835"/>
              <a:gd name="connsiteY87" fmla="*/ 2465156 h 6858000"/>
              <a:gd name="connsiteX88" fmla="*/ 742650 w 4376835"/>
              <a:gd name="connsiteY88" fmla="*/ 2454122 h 6858000"/>
              <a:gd name="connsiteX89" fmla="*/ 755408 w 4376835"/>
              <a:gd name="connsiteY89" fmla="*/ 2433619 h 6858000"/>
              <a:gd name="connsiteX90" fmla="*/ 755598 w 4376835"/>
              <a:gd name="connsiteY90" fmla="*/ 2428626 h 6858000"/>
              <a:gd name="connsiteX91" fmla="*/ 771418 w 4376835"/>
              <a:gd name="connsiteY91" fmla="*/ 2395899 h 6858000"/>
              <a:gd name="connsiteX92" fmla="*/ 770593 w 4376835"/>
              <a:gd name="connsiteY92" fmla="*/ 2394897 h 6858000"/>
              <a:gd name="connsiteX93" fmla="*/ 770497 w 4376835"/>
              <a:gd name="connsiteY93" fmla="*/ 2383267 h 6858000"/>
              <a:gd name="connsiteX94" fmla="*/ 772693 w 4376835"/>
              <a:gd name="connsiteY94" fmla="*/ 2362296 h 6858000"/>
              <a:gd name="connsiteX95" fmla="*/ 764846 w 4376835"/>
              <a:gd name="connsiteY95" fmla="*/ 2307129 h 6858000"/>
              <a:gd name="connsiteX96" fmla="*/ 781226 w 4376835"/>
              <a:gd name="connsiteY96" fmla="*/ 2272947 h 6858000"/>
              <a:gd name="connsiteX97" fmla="*/ 783960 w 4376835"/>
              <a:gd name="connsiteY97" fmla="*/ 2265753 h 6858000"/>
              <a:gd name="connsiteX98" fmla="*/ 783783 w 4376835"/>
              <a:gd name="connsiteY98" fmla="*/ 2265478 h 6858000"/>
              <a:gd name="connsiteX99" fmla="*/ 786206 w 4376835"/>
              <a:gd name="connsiteY99" fmla="*/ 2257630 h 6858000"/>
              <a:gd name="connsiteX100" fmla="*/ 788946 w 4376835"/>
              <a:gd name="connsiteY100" fmla="*/ 2252635 h 6858000"/>
              <a:gd name="connsiteX101" fmla="*/ 794250 w 4376835"/>
              <a:gd name="connsiteY101" fmla="*/ 2238675 h 6858000"/>
              <a:gd name="connsiteX102" fmla="*/ 794536 w 4376835"/>
              <a:gd name="connsiteY102" fmla="*/ 2233003 h 6858000"/>
              <a:gd name="connsiteX103" fmla="*/ 792429 w 4376835"/>
              <a:gd name="connsiteY103" fmla="*/ 2229498 h 6858000"/>
              <a:gd name="connsiteX104" fmla="*/ 793227 w 4376835"/>
              <a:gd name="connsiteY104" fmla="*/ 2228401 h 6858000"/>
              <a:gd name="connsiteX105" fmla="*/ 795299 w 4376835"/>
              <a:gd name="connsiteY105" fmla="*/ 2197903 h 6858000"/>
              <a:gd name="connsiteX106" fmla="*/ 808822 w 4376835"/>
              <a:gd name="connsiteY106" fmla="*/ 2134368 h 6858000"/>
              <a:gd name="connsiteX107" fmla="*/ 820138 w 4376835"/>
              <a:gd name="connsiteY107" fmla="*/ 2099989 h 6858000"/>
              <a:gd name="connsiteX108" fmla="*/ 847225 w 4376835"/>
              <a:gd name="connsiteY108" fmla="*/ 2003626 h 6858000"/>
              <a:gd name="connsiteX109" fmla="*/ 871446 w 4376835"/>
              <a:gd name="connsiteY109" fmla="*/ 1905232 h 6858000"/>
              <a:gd name="connsiteX110" fmla="*/ 866894 w 4376835"/>
              <a:gd name="connsiteY110" fmla="*/ 1846725 h 6858000"/>
              <a:gd name="connsiteX111" fmla="*/ 868241 w 4376835"/>
              <a:gd name="connsiteY111" fmla="*/ 1841071 h 6858000"/>
              <a:gd name="connsiteX112" fmla="*/ 875742 w 4376835"/>
              <a:gd name="connsiteY112" fmla="*/ 1828958 h 6858000"/>
              <a:gd name="connsiteX113" fmla="*/ 879192 w 4376835"/>
              <a:gd name="connsiteY113" fmla="*/ 1824953 h 6858000"/>
              <a:gd name="connsiteX114" fmla="*/ 882790 w 4376835"/>
              <a:gd name="connsiteY114" fmla="*/ 1817574 h 6858000"/>
              <a:gd name="connsiteX115" fmla="*/ 886658 w 4376835"/>
              <a:gd name="connsiteY115" fmla="*/ 1811329 h 6858000"/>
              <a:gd name="connsiteX116" fmla="*/ 908112 w 4376835"/>
              <a:gd name="connsiteY116" fmla="*/ 1782991 h 6858000"/>
              <a:gd name="connsiteX117" fmla="*/ 1021695 w 4376835"/>
              <a:gd name="connsiteY117" fmla="*/ 1753240 h 6858000"/>
              <a:gd name="connsiteX118" fmla="*/ 1109428 w 4376835"/>
              <a:gd name="connsiteY118" fmla="*/ 1570998 h 6858000"/>
              <a:gd name="connsiteX119" fmla="*/ 1250520 w 4376835"/>
              <a:gd name="connsiteY119" fmla="*/ 1425857 h 6858000"/>
              <a:gd name="connsiteX120" fmla="*/ 1397360 w 4376835"/>
              <a:gd name="connsiteY120" fmla="*/ 1313547 h 6858000"/>
              <a:gd name="connsiteX121" fmla="*/ 1496269 w 4376835"/>
              <a:gd name="connsiteY121" fmla="*/ 1094720 h 6858000"/>
              <a:gd name="connsiteX122" fmla="*/ 1516735 w 4376835"/>
              <a:gd name="connsiteY122" fmla="*/ 913489 h 6858000"/>
              <a:gd name="connsiteX123" fmla="*/ 1518279 w 4376835"/>
              <a:gd name="connsiteY123" fmla="*/ 802489 h 6858000"/>
              <a:gd name="connsiteX124" fmla="*/ 1589359 w 4376835"/>
              <a:gd name="connsiteY124" fmla="*/ 598702 h 6858000"/>
              <a:gd name="connsiteX125" fmla="*/ 1674468 w 4376835"/>
              <a:gd name="connsiteY125" fmla="*/ 380053 h 6858000"/>
              <a:gd name="connsiteX126" fmla="*/ 1713442 w 4376835"/>
              <a:gd name="connsiteY126" fmla="*/ 307108 h 6858000"/>
              <a:gd name="connsiteX127" fmla="*/ 1723372 w 4376835"/>
              <a:gd name="connsiteY127" fmla="*/ 277643 h 6858000"/>
              <a:gd name="connsiteX128" fmla="*/ 1740253 w 4376835"/>
              <a:gd name="connsiteY128" fmla="*/ 228503 h 6858000"/>
              <a:gd name="connsiteX129" fmla="*/ 1743263 w 4376835"/>
              <a:gd name="connsiteY129" fmla="*/ 182970 h 6858000"/>
              <a:gd name="connsiteX130" fmla="*/ 1761186 w 4376835"/>
              <a:gd name="connsiteY130" fmla="*/ 145367 h 6858000"/>
              <a:gd name="connsiteX131" fmla="*/ 1777775 w 4376835"/>
              <a:gd name="connsiteY131" fmla="*/ 148014 h 6858000"/>
              <a:gd name="connsiteX132" fmla="*/ 1792914 w 4376835"/>
              <a:gd name="connsiteY132" fmla="*/ 104094 h 6858000"/>
              <a:gd name="connsiteX133" fmla="*/ 1814516 w 4376835"/>
              <a:gd name="connsiteY133" fmla="*/ 36224 h 6858000"/>
              <a:gd name="connsiteX134" fmla="*/ 1821598 w 4376835"/>
              <a:gd name="connsiteY134" fmla="*/ 28008 h 6858000"/>
              <a:gd name="connsiteX135" fmla="*/ 1813947 w 4376835"/>
              <a:gd name="connsiteY135" fmla="*/ 11863 h 6858000"/>
              <a:gd name="connsiteX136" fmla="*/ 1814929 w 4376835"/>
              <a:gd name="connsiteY13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</a:cxnLst>
            <a:rect l="l" t="t" r="r" b="b"/>
            <a:pathLst>
              <a:path w="4376835" h="6858000">
                <a:moveTo>
                  <a:pt x="1814929" y="0"/>
                </a:moveTo>
                <a:lnTo>
                  <a:pt x="4376835" y="0"/>
                </a:lnTo>
                <a:lnTo>
                  <a:pt x="4376835" y="6858000"/>
                </a:lnTo>
                <a:lnTo>
                  <a:pt x="0" y="6858000"/>
                </a:lnTo>
                <a:lnTo>
                  <a:pt x="2310" y="6853652"/>
                </a:lnTo>
                <a:cubicBezTo>
                  <a:pt x="29810" y="6805010"/>
                  <a:pt x="56276" y="6770828"/>
                  <a:pt x="91006" y="6620968"/>
                </a:cubicBezTo>
                <a:cubicBezTo>
                  <a:pt x="94381" y="6612671"/>
                  <a:pt x="81335" y="6443221"/>
                  <a:pt x="81892" y="6435659"/>
                </a:cubicBezTo>
                <a:lnTo>
                  <a:pt x="80998" y="6414855"/>
                </a:lnTo>
                <a:lnTo>
                  <a:pt x="75836" y="6409671"/>
                </a:lnTo>
                <a:lnTo>
                  <a:pt x="77989" y="6396556"/>
                </a:lnTo>
                <a:lnTo>
                  <a:pt x="77374" y="6392981"/>
                </a:lnTo>
                <a:cubicBezTo>
                  <a:pt x="76172" y="6386157"/>
                  <a:pt x="75177" y="6379394"/>
                  <a:pt x="75036" y="6372572"/>
                </a:cubicBezTo>
                <a:cubicBezTo>
                  <a:pt x="102194" y="6377497"/>
                  <a:pt x="78306" y="6315359"/>
                  <a:pt x="99554" y="6331118"/>
                </a:cubicBezTo>
                <a:cubicBezTo>
                  <a:pt x="103496" y="6294492"/>
                  <a:pt x="122687" y="6319101"/>
                  <a:pt x="105442" y="6278374"/>
                </a:cubicBezTo>
                <a:cubicBezTo>
                  <a:pt x="113996" y="6231380"/>
                  <a:pt x="151354" y="6216149"/>
                  <a:pt x="172914" y="6144628"/>
                </a:cubicBezTo>
                <a:cubicBezTo>
                  <a:pt x="184454" y="6105934"/>
                  <a:pt x="219188" y="6021085"/>
                  <a:pt x="264181" y="5952072"/>
                </a:cubicBezTo>
                <a:cubicBezTo>
                  <a:pt x="320644" y="5872108"/>
                  <a:pt x="367070" y="5761141"/>
                  <a:pt x="423554" y="5679532"/>
                </a:cubicBezTo>
                <a:cubicBezTo>
                  <a:pt x="444226" y="5585128"/>
                  <a:pt x="413383" y="5567997"/>
                  <a:pt x="434055" y="5473593"/>
                </a:cubicBezTo>
                <a:cubicBezTo>
                  <a:pt x="395274" y="5386145"/>
                  <a:pt x="472046" y="5302014"/>
                  <a:pt x="403759" y="5215514"/>
                </a:cubicBezTo>
                <a:lnTo>
                  <a:pt x="367284" y="5066430"/>
                </a:lnTo>
                <a:lnTo>
                  <a:pt x="317365" y="5016642"/>
                </a:lnTo>
                <a:cubicBezTo>
                  <a:pt x="318092" y="5012746"/>
                  <a:pt x="318190" y="5010215"/>
                  <a:pt x="317834" y="5008528"/>
                </a:cubicBezTo>
                <a:lnTo>
                  <a:pt x="317591" y="5008366"/>
                </a:lnTo>
                <a:lnTo>
                  <a:pt x="318532" y="5000689"/>
                </a:lnTo>
                <a:cubicBezTo>
                  <a:pt x="320705" y="4987649"/>
                  <a:pt x="323377" y="4974877"/>
                  <a:pt x="326373" y="4962649"/>
                </a:cubicBezTo>
                <a:lnTo>
                  <a:pt x="304517" y="4845612"/>
                </a:lnTo>
                <a:lnTo>
                  <a:pt x="312138" y="4821435"/>
                </a:lnTo>
                <a:lnTo>
                  <a:pt x="314669" y="4809154"/>
                </a:lnTo>
                <a:lnTo>
                  <a:pt x="318283" y="4805250"/>
                </a:lnTo>
                <a:cubicBezTo>
                  <a:pt x="320578" y="4801275"/>
                  <a:pt x="321790" y="4795888"/>
                  <a:pt x="320547" y="4787345"/>
                </a:cubicBezTo>
                <a:lnTo>
                  <a:pt x="319715" y="4785453"/>
                </a:lnTo>
                <a:lnTo>
                  <a:pt x="325649" y="4770073"/>
                </a:lnTo>
                <a:cubicBezTo>
                  <a:pt x="328268" y="4765017"/>
                  <a:pt x="331488" y="4760402"/>
                  <a:pt x="335542" y="4756450"/>
                </a:cubicBezTo>
                <a:cubicBezTo>
                  <a:pt x="318003" y="4709762"/>
                  <a:pt x="339666" y="4659972"/>
                  <a:pt x="339391" y="4606479"/>
                </a:cubicBezTo>
                <a:cubicBezTo>
                  <a:pt x="308820" y="4587919"/>
                  <a:pt x="353653" y="4488685"/>
                  <a:pt x="385485" y="4470620"/>
                </a:cubicBezTo>
                <a:cubicBezTo>
                  <a:pt x="349272" y="4475654"/>
                  <a:pt x="434439" y="4343750"/>
                  <a:pt x="386474" y="4389388"/>
                </a:cubicBezTo>
                <a:cubicBezTo>
                  <a:pt x="390773" y="4370356"/>
                  <a:pt x="377813" y="4353317"/>
                  <a:pt x="365661" y="4365498"/>
                </a:cubicBezTo>
                <a:cubicBezTo>
                  <a:pt x="393730" y="4305427"/>
                  <a:pt x="374276" y="4225895"/>
                  <a:pt x="389339" y="4160513"/>
                </a:cubicBezTo>
                <a:cubicBezTo>
                  <a:pt x="364366" y="4129844"/>
                  <a:pt x="388282" y="4144911"/>
                  <a:pt x="385403" y="4109650"/>
                </a:cubicBezTo>
                <a:cubicBezTo>
                  <a:pt x="409735" y="4115762"/>
                  <a:pt x="374071" y="4068016"/>
                  <a:pt x="402327" y="4061824"/>
                </a:cubicBezTo>
                <a:cubicBezTo>
                  <a:pt x="400908" y="4055602"/>
                  <a:pt x="398642" y="4049772"/>
                  <a:pt x="396156" y="4043965"/>
                </a:cubicBezTo>
                <a:lnTo>
                  <a:pt x="394868" y="4040920"/>
                </a:lnTo>
                <a:cubicBezTo>
                  <a:pt x="394773" y="4036613"/>
                  <a:pt x="394679" y="4032307"/>
                  <a:pt x="394584" y="4028000"/>
                </a:cubicBezTo>
                <a:lnTo>
                  <a:pt x="388418" y="4025270"/>
                </a:lnTo>
                <a:lnTo>
                  <a:pt x="383628" y="4006478"/>
                </a:lnTo>
                <a:cubicBezTo>
                  <a:pt x="382774" y="3999299"/>
                  <a:pt x="382957" y="3991408"/>
                  <a:pt x="384802" y="3982442"/>
                </a:cubicBezTo>
                <a:cubicBezTo>
                  <a:pt x="401416" y="3951445"/>
                  <a:pt x="375209" y="3905701"/>
                  <a:pt x="397167" y="3867331"/>
                </a:cubicBezTo>
                <a:cubicBezTo>
                  <a:pt x="403057" y="3853072"/>
                  <a:pt x="407915" y="3808030"/>
                  <a:pt x="400691" y="3798966"/>
                </a:cubicBezTo>
                <a:cubicBezTo>
                  <a:pt x="400026" y="3789462"/>
                  <a:pt x="404255" y="3778712"/>
                  <a:pt x="395946" y="3773791"/>
                </a:cubicBezTo>
                <a:cubicBezTo>
                  <a:pt x="386179" y="3765922"/>
                  <a:pt x="406502" y="3734262"/>
                  <a:pt x="393410" y="3738098"/>
                </a:cubicBezTo>
                <a:cubicBezTo>
                  <a:pt x="407431" y="3715587"/>
                  <a:pt x="387387" y="3695630"/>
                  <a:pt x="384223" y="3675719"/>
                </a:cubicBezTo>
                <a:cubicBezTo>
                  <a:pt x="390897" y="3666933"/>
                  <a:pt x="389284" y="3656428"/>
                  <a:pt x="386290" y="3642763"/>
                </a:cubicBezTo>
                <a:lnTo>
                  <a:pt x="382514" y="3624093"/>
                </a:lnTo>
                <a:lnTo>
                  <a:pt x="383976" y="3616602"/>
                </a:lnTo>
                <a:cubicBezTo>
                  <a:pt x="384920" y="3607445"/>
                  <a:pt x="385162" y="3599012"/>
                  <a:pt x="385517" y="3591527"/>
                </a:cubicBezTo>
                <a:lnTo>
                  <a:pt x="387146" y="3577241"/>
                </a:lnTo>
                <a:lnTo>
                  <a:pt x="388068" y="3571585"/>
                </a:lnTo>
                <a:lnTo>
                  <a:pt x="395496" y="3559720"/>
                </a:lnTo>
                <a:cubicBezTo>
                  <a:pt x="395326" y="3554162"/>
                  <a:pt x="395155" y="3548605"/>
                  <a:pt x="394985" y="3543047"/>
                </a:cubicBezTo>
                <a:lnTo>
                  <a:pt x="403028" y="3525651"/>
                </a:lnTo>
                <a:cubicBezTo>
                  <a:pt x="401413" y="3524354"/>
                  <a:pt x="399963" y="3522692"/>
                  <a:pt x="398728" y="3520715"/>
                </a:cubicBezTo>
                <a:lnTo>
                  <a:pt x="395530" y="3505412"/>
                </a:lnTo>
                <a:lnTo>
                  <a:pt x="402719" y="3493445"/>
                </a:lnTo>
                <a:cubicBezTo>
                  <a:pt x="393264" y="3491751"/>
                  <a:pt x="405480" y="3478925"/>
                  <a:pt x="409328" y="3467406"/>
                </a:cubicBezTo>
                <a:cubicBezTo>
                  <a:pt x="409316" y="3464948"/>
                  <a:pt x="409304" y="3462491"/>
                  <a:pt x="409292" y="3460033"/>
                </a:cubicBezTo>
                <a:lnTo>
                  <a:pt x="419755" y="3435495"/>
                </a:lnTo>
                <a:cubicBezTo>
                  <a:pt x="424399" y="3421940"/>
                  <a:pt x="427905" y="3408759"/>
                  <a:pt x="430771" y="3395884"/>
                </a:cubicBezTo>
                <a:lnTo>
                  <a:pt x="439140" y="3350083"/>
                </a:lnTo>
                <a:lnTo>
                  <a:pt x="446544" y="3337690"/>
                </a:lnTo>
                <a:cubicBezTo>
                  <a:pt x="456457" y="3308602"/>
                  <a:pt x="453892" y="3271850"/>
                  <a:pt x="470731" y="3254519"/>
                </a:cubicBezTo>
                <a:cubicBezTo>
                  <a:pt x="474589" y="3246460"/>
                  <a:pt x="476699" y="3238700"/>
                  <a:pt x="477713" y="3231166"/>
                </a:cubicBezTo>
                <a:cubicBezTo>
                  <a:pt x="477838" y="3224198"/>
                  <a:pt x="477962" y="3217230"/>
                  <a:pt x="478087" y="3210262"/>
                </a:cubicBezTo>
                <a:lnTo>
                  <a:pt x="473269" y="3204689"/>
                </a:lnTo>
                <a:lnTo>
                  <a:pt x="476207" y="3191713"/>
                </a:lnTo>
                <a:cubicBezTo>
                  <a:pt x="476076" y="3190504"/>
                  <a:pt x="475944" y="3189294"/>
                  <a:pt x="475813" y="3188085"/>
                </a:cubicBezTo>
                <a:cubicBezTo>
                  <a:pt x="475032" y="3181161"/>
                  <a:pt x="474456" y="3174312"/>
                  <a:pt x="474728" y="3167471"/>
                </a:cubicBezTo>
                <a:cubicBezTo>
                  <a:pt x="501422" y="3174421"/>
                  <a:pt x="481450" y="3110410"/>
                  <a:pt x="501612" y="3127774"/>
                </a:cubicBezTo>
                <a:cubicBezTo>
                  <a:pt x="507757" y="3091380"/>
                  <a:pt x="525334" y="3117454"/>
                  <a:pt x="510667" y="3075380"/>
                </a:cubicBezTo>
                <a:cubicBezTo>
                  <a:pt x="540230" y="3017365"/>
                  <a:pt x="542544" y="2929274"/>
                  <a:pt x="582379" y="2882573"/>
                </a:cubicBezTo>
                <a:cubicBezTo>
                  <a:pt x="568549" y="2889043"/>
                  <a:pt x="561213" y="2866095"/>
                  <a:pt x="569744" y="2849169"/>
                </a:cubicBezTo>
                <a:cubicBezTo>
                  <a:pt x="515752" y="2872293"/>
                  <a:pt x="624181" y="2780662"/>
                  <a:pt x="590685" y="2768869"/>
                </a:cubicBezTo>
                <a:cubicBezTo>
                  <a:pt x="623497" y="2765674"/>
                  <a:pt x="687935" y="2687815"/>
                  <a:pt x="665292" y="2655182"/>
                </a:cubicBezTo>
                <a:cubicBezTo>
                  <a:pt x="678257" y="2601873"/>
                  <a:pt x="709847" y="2562423"/>
                  <a:pt x="705757" y="2507872"/>
                </a:cubicBezTo>
                <a:cubicBezTo>
                  <a:pt x="710343" y="2505822"/>
                  <a:pt x="714351" y="2502730"/>
                  <a:pt x="717932" y="2498916"/>
                </a:cubicBezTo>
                <a:lnTo>
                  <a:pt x="727017" y="2486382"/>
                </a:lnTo>
                <a:lnTo>
                  <a:pt x="726741" y="2484113"/>
                </a:lnTo>
                <a:cubicBezTo>
                  <a:pt x="727745" y="2475043"/>
                  <a:pt x="730155" y="2470249"/>
                  <a:pt x="733179" y="2467361"/>
                </a:cubicBezTo>
                <a:lnTo>
                  <a:pt x="737364" y="2465156"/>
                </a:lnTo>
                <a:lnTo>
                  <a:pt x="742650" y="2454122"/>
                </a:lnTo>
                <a:lnTo>
                  <a:pt x="755408" y="2433619"/>
                </a:lnTo>
                <a:cubicBezTo>
                  <a:pt x="755471" y="2431955"/>
                  <a:pt x="755535" y="2430290"/>
                  <a:pt x="755598" y="2428626"/>
                </a:cubicBezTo>
                <a:lnTo>
                  <a:pt x="771418" y="2395899"/>
                </a:lnTo>
                <a:lnTo>
                  <a:pt x="770593" y="2394897"/>
                </a:lnTo>
                <a:cubicBezTo>
                  <a:pt x="769106" y="2391905"/>
                  <a:pt x="768688" y="2388289"/>
                  <a:pt x="770497" y="2383267"/>
                </a:cubicBezTo>
                <a:cubicBezTo>
                  <a:pt x="752441" y="2382908"/>
                  <a:pt x="765761" y="2377071"/>
                  <a:pt x="772693" y="2362296"/>
                </a:cubicBezTo>
                <a:cubicBezTo>
                  <a:pt x="746194" y="2358441"/>
                  <a:pt x="775111" y="2321343"/>
                  <a:pt x="764846" y="2307129"/>
                </a:cubicBezTo>
                <a:cubicBezTo>
                  <a:pt x="770536" y="2296361"/>
                  <a:pt x="776068" y="2284903"/>
                  <a:pt x="781226" y="2272947"/>
                </a:cubicBezTo>
                <a:lnTo>
                  <a:pt x="783960" y="2265753"/>
                </a:lnTo>
                <a:lnTo>
                  <a:pt x="783783" y="2265478"/>
                </a:lnTo>
                <a:cubicBezTo>
                  <a:pt x="783882" y="2263635"/>
                  <a:pt x="784595" y="2261166"/>
                  <a:pt x="786206" y="2257630"/>
                </a:cubicBezTo>
                <a:lnTo>
                  <a:pt x="788946" y="2252635"/>
                </a:lnTo>
                <a:lnTo>
                  <a:pt x="794250" y="2238675"/>
                </a:lnTo>
                <a:cubicBezTo>
                  <a:pt x="794345" y="2236784"/>
                  <a:pt x="794441" y="2234894"/>
                  <a:pt x="794536" y="2233003"/>
                </a:cubicBezTo>
                <a:lnTo>
                  <a:pt x="792429" y="2229498"/>
                </a:lnTo>
                <a:lnTo>
                  <a:pt x="793227" y="2228401"/>
                </a:lnTo>
                <a:cubicBezTo>
                  <a:pt x="801728" y="2221696"/>
                  <a:pt x="809796" y="2223226"/>
                  <a:pt x="795299" y="2197903"/>
                </a:cubicBezTo>
                <a:cubicBezTo>
                  <a:pt x="811549" y="2180402"/>
                  <a:pt x="801510" y="2168206"/>
                  <a:pt x="808822" y="2134368"/>
                </a:cubicBezTo>
                <a:cubicBezTo>
                  <a:pt x="821032" y="2126284"/>
                  <a:pt x="822222" y="2114075"/>
                  <a:pt x="820138" y="2099989"/>
                </a:cubicBezTo>
                <a:cubicBezTo>
                  <a:pt x="834727" y="2072002"/>
                  <a:pt x="836697" y="2038973"/>
                  <a:pt x="847225" y="2003626"/>
                </a:cubicBezTo>
                <a:cubicBezTo>
                  <a:pt x="870411" y="1973216"/>
                  <a:pt x="860120" y="1942957"/>
                  <a:pt x="871446" y="1905232"/>
                </a:cubicBezTo>
                <a:cubicBezTo>
                  <a:pt x="899662" y="1884744"/>
                  <a:pt x="866560" y="1869681"/>
                  <a:pt x="866894" y="1846725"/>
                </a:cubicBezTo>
                <a:lnTo>
                  <a:pt x="868241" y="1841071"/>
                </a:lnTo>
                <a:lnTo>
                  <a:pt x="875742" y="1828958"/>
                </a:lnTo>
                <a:lnTo>
                  <a:pt x="879192" y="1824953"/>
                </a:lnTo>
                <a:lnTo>
                  <a:pt x="882790" y="1817574"/>
                </a:lnTo>
                <a:lnTo>
                  <a:pt x="886658" y="1811329"/>
                </a:lnTo>
                <a:cubicBezTo>
                  <a:pt x="893642" y="1801193"/>
                  <a:pt x="900872" y="1791712"/>
                  <a:pt x="908112" y="1782991"/>
                </a:cubicBezTo>
                <a:cubicBezTo>
                  <a:pt x="901486" y="1764538"/>
                  <a:pt x="1045081" y="1767511"/>
                  <a:pt x="1021695" y="1753240"/>
                </a:cubicBezTo>
                <a:cubicBezTo>
                  <a:pt x="1050351" y="1710564"/>
                  <a:pt x="1079859" y="1626787"/>
                  <a:pt x="1109428" y="1570998"/>
                </a:cubicBezTo>
                <a:cubicBezTo>
                  <a:pt x="1095060" y="1528987"/>
                  <a:pt x="1220038" y="1416281"/>
                  <a:pt x="1250520" y="1425857"/>
                </a:cubicBezTo>
                <a:cubicBezTo>
                  <a:pt x="1270355" y="1392742"/>
                  <a:pt x="1375441" y="1360253"/>
                  <a:pt x="1397360" y="1313547"/>
                </a:cubicBezTo>
                <a:lnTo>
                  <a:pt x="1496269" y="1094720"/>
                </a:lnTo>
                <a:cubicBezTo>
                  <a:pt x="1516164" y="1015803"/>
                  <a:pt x="1525308" y="965866"/>
                  <a:pt x="1516735" y="913489"/>
                </a:cubicBezTo>
                <a:cubicBezTo>
                  <a:pt x="1526909" y="905284"/>
                  <a:pt x="1519732" y="816693"/>
                  <a:pt x="1518279" y="802489"/>
                </a:cubicBezTo>
                <a:cubicBezTo>
                  <a:pt x="1525486" y="739008"/>
                  <a:pt x="1570345" y="641350"/>
                  <a:pt x="1589359" y="598702"/>
                </a:cubicBezTo>
                <a:cubicBezTo>
                  <a:pt x="1627631" y="531968"/>
                  <a:pt x="1653787" y="428652"/>
                  <a:pt x="1674468" y="380053"/>
                </a:cubicBezTo>
                <a:cubicBezTo>
                  <a:pt x="1702374" y="337186"/>
                  <a:pt x="1663464" y="346077"/>
                  <a:pt x="1713442" y="307108"/>
                </a:cubicBezTo>
                <a:cubicBezTo>
                  <a:pt x="1709247" y="293750"/>
                  <a:pt x="1712921" y="286239"/>
                  <a:pt x="1723372" y="277643"/>
                </a:cubicBezTo>
                <a:cubicBezTo>
                  <a:pt x="1736363" y="256271"/>
                  <a:pt x="1716219" y="239710"/>
                  <a:pt x="1740253" y="228503"/>
                </a:cubicBezTo>
                <a:cubicBezTo>
                  <a:pt x="1727703" y="222673"/>
                  <a:pt x="1759694" y="183008"/>
                  <a:pt x="1743263" y="182970"/>
                </a:cubicBezTo>
                <a:cubicBezTo>
                  <a:pt x="1741915" y="159720"/>
                  <a:pt x="1761363" y="167348"/>
                  <a:pt x="1761186" y="145367"/>
                </a:cubicBezTo>
                <a:cubicBezTo>
                  <a:pt x="1768291" y="127518"/>
                  <a:pt x="1767039" y="165048"/>
                  <a:pt x="1777775" y="148014"/>
                </a:cubicBezTo>
                <a:cubicBezTo>
                  <a:pt x="1788927" y="125594"/>
                  <a:pt x="1807822" y="143605"/>
                  <a:pt x="1792914" y="104094"/>
                </a:cubicBezTo>
                <a:cubicBezTo>
                  <a:pt x="1811329" y="87027"/>
                  <a:pt x="1802901" y="72355"/>
                  <a:pt x="1814516" y="36224"/>
                </a:cubicBezTo>
                <a:lnTo>
                  <a:pt x="1821598" y="28008"/>
                </a:lnTo>
                <a:lnTo>
                  <a:pt x="1813947" y="11863"/>
                </a:lnTo>
                <a:cubicBezTo>
                  <a:pt x="1814274" y="7909"/>
                  <a:pt x="1814602" y="3954"/>
                  <a:pt x="1814929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E1ADA1B-8E03-4FC1-9FF5-9A0071A5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3143" y="659630"/>
            <a:ext cx="2429620" cy="5534594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5348623-4543-6973-F9CE-BBC77FB90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76185" y="1653742"/>
            <a:ext cx="2094389" cy="879411"/>
          </a:xfrm>
          <a:prstGeom prst="rect">
            <a:avLst/>
          </a:prstGeom>
        </p:spPr>
      </p:pic>
      <p:pic>
        <p:nvPicPr>
          <p:cNvPr id="7" name="Picture 6" descr="A logo for a university&#10;&#10;Description automatically generated">
            <a:extLst>
              <a:ext uri="{FF2B5EF4-FFF2-40B4-BE49-F238E27FC236}">
                <a16:creationId xmlns:a16="http://schemas.microsoft.com/office/drawing/2014/main" id="{B7384F6F-9F10-0DB1-3D8D-A2D725BB1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185" y="3943602"/>
            <a:ext cx="2094389" cy="1570791"/>
          </a:xfrm>
          <a:prstGeom prst="rect">
            <a:avLst/>
          </a:prstGeom>
        </p:spPr>
      </p:pic>
      <p:sp>
        <p:nvSpPr>
          <p:cNvPr id="21" name="Rectangle 6">
            <a:extLst>
              <a:ext uri="{FF2B5EF4-FFF2-40B4-BE49-F238E27FC236}">
                <a16:creationId xmlns:a16="http://schemas.microsoft.com/office/drawing/2014/main" id="{C99D11B4-B61D-4ECC-AA3A-DE3A9B692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1897" y="6091709"/>
            <a:ext cx="86484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35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1127</Words>
  <Application>Microsoft Office PowerPoint</Application>
  <PresentationFormat>On-screen Show (4:3)</PresentationFormat>
  <Paragraphs>131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inherit</vt:lpstr>
      <vt:lpstr>Open Sans</vt:lpstr>
      <vt:lpstr>Segoe UI</vt:lpstr>
      <vt:lpstr>Office Theme</vt:lpstr>
      <vt:lpstr> Informational talk on Python and Python class</vt:lpstr>
      <vt:lpstr>Agenda</vt:lpstr>
      <vt:lpstr>The Modern Necessity of Programming </vt:lpstr>
      <vt:lpstr>Beyond Computer Science: The Computational Revolution</vt:lpstr>
      <vt:lpstr>Introduction to Python</vt:lpstr>
      <vt:lpstr>Why Learn Python?</vt:lpstr>
      <vt:lpstr>PowerPoint Presentation</vt:lpstr>
      <vt:lpstr>Python at ODU: CS153</vt:lpstr>
      <vt:lpstr>Python at ODU: CS153</vt:lpstr>
      <vt:lpstr>Python for MS Education</vt:lpstr>
      <vt:lpstr>Python for MS Education</vt:lpstr>
      <vt:lpstr>Python in Action: Live Demo</vt:lpstr>
      <vt:lpstr>Python in Action: Live Demo</vt:lpstr>
      <vt:lpstr>The Great Computer Challenge, 2024 </vt:lpstr>
      <vt:lpstr>PowerPoint Presentation</vt:lpstr>
      <vt:lpstr>Q&amp;A and 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 Programming</dc:title>
  <dc:subject/>
  <dc:creator>Sarah Hosni</dc:creator>
  <cp:keywords/>
  <dc:description>generated using python-pptx</dc:description>
  <cp:lastModifiedBy>Sarah Hosni</cp:lastModifiedBy>
  <cp:revision>6</cp:revision>
  <dcterms:created xsi:type="dcterms:W3CDTF">2013-01-27T09:14:16Z</dcterms:created>
  <dcterms:modified xsi:type="dcterms:W3CDTF">2024-06-18T20:38:15Z</dcterms:modified>
  <cp:category/>
</cp:coreProperties>
</file>

<file path=docProps/thumbnail.jpeg>
</file>